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9"/>
  </p:handoutMasterIdLst>
  <p:sldIdLst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70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A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AD1959-CC0F-4F89-8923-DE01D2DE00EB}" v="8" dt="2023-10-09T10:19:44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684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8E46F0-83C3-4639-93D9-53F861D82B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A77BFB-6D01-4E8C-9EA4-AD95040E3B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9995D-FCB9-4C36-A0E1-C4C2D61C381A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3B1A0-984C-4102-B23F-B3F0883B51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32F8D-7973-4E58-A97D-201E21D7B4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A9581-38A8-48D2-B89E-2D779B7A2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785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13A4-97E2-4642-9917-799300AA2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C75E8C-4A83-4DE1-8203-70AEC0300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714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4EB6-EA08-4910-BD67-3139CEA22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822B04-74E8-46E9-8E11-DCF3D710B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08204-9108-486B-8165-56052C8D9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30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17F8A-FA1B-404D-920F-97057C9C8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7D87F4-4174-42CD-8EDF-80EBC9586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31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D0053-DA36-4B13-B41E-0673277E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81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7388F-BD40-45B8-9CF0-537E3E663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85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D0053-DA36-4B13-B41E-0673277E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81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9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4D37-8C1A-4E1D-A823-B25F34763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286D6-E219-475B-9BC1-356CB05BC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82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11E5D-4025-449D-8855-D00218194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25491-93B6-45C9-ABF7-D2A5760E8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24728-C68C-4B8C-8674-74E0AB6A4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997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EFAF-8B42-4519-AD79-606FA9B6A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BBAE0-ED76-4ABA-965C-398F60CBF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023FE-C9DE-46DD-8244-528859F1F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9F200-DC2F-465D-BD6B-B6766FED3A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5132B-33D5-4110-BF8C-72E4876653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718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210C1-3A97-41E5-8349-6003C2BBD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48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6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EFC94-B37E-45C0-9A73-5CD802ABC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8E8EA-503B-44CF-B2DE-BBAAA95EF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D35D8-B59F-4123-B2AB-44A847D84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433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6228C5-5F97-4538-BDB6-05297CE7740B}"/>
              </a:ext>
            </a:extLst>
          </p:cNvPr>
          <p:cNvSpPr/>
          <p:nvPr userDrawn="1"/>
        </p:nvSpPr>
        <p:spPr>
          <a:xfrm>
            <a:off x="0" y="5825067"/>
            <a:ext cx="12192000" cy="1032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23D8257-A336-4D05-AD88-F975C5E67CA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51590" y="5895575"/>
            <a:ext cx="618490" cy="9215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8E898D-41FC-4A4A-9B30-039680F2F166}"/>
              </a:ext>
            </a:extLst>
          </p:cNvPr>
          <p:cNvSpPr/>
          <p:nvPr userDrawn="1"/>
        </p:nvSpPr>
        <p:spPr>
          <a:xfrm>
            <a:off x="6638125" y="6498522"/>
            <a:ext cx="5553873" cy="279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>
                    <a:lumMod val="85000"/>
                  </a:schemeClr>
                </a:solidFill>
              </a:rPr>
              <a:t>Graphics © University of Nottingham 2023, created for the HOME initiative</a:t>
            </a:r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B4BF83AA-74CE-49E4-8CAA-ACCEF982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32933"/>
          </a:xfrm>
          <a:prstGeom prst="rect">
            <a:avLst/>
          </a:prstGeom>
          <a:solidFill>
            <a:srgbClr val="D4464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58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11ADA-4726-49A5-8B98-8BC9FEA6AB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HOME </a:t>
            </a:r>
            <a:br>
              <a:rPr lang="en-GB" sz="4400" dirty="0"/>
            </a:br>
            <a:r>
              <a:rPr lang="en-GB" sz="4400" dirty="0"/>
              <a:t>Graphics to support</a:t>
            </a:r>
            <a:br>
              <a:rPr lang="en-GB" sz="4400" dirty="0"/>
            </a:br>
            <a:r>
              <a:rPr lang="en-GB" sz="4400" dirty="0"/>
              <a:t>Dissemination and implementation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AB29D-602F-4A9A-AB84-77197CD0F7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/>
          <a:lstStyle/>
          <a:p>
            <a:pPr marL="342900" indent="-342900" algn="l">
              <a:buChar char="•"/>
            </a:pPr>
            <a:r>
              <a:rPr lang="en-GB" sz="2000" dirty="0">
                <a:cs typeface="Calibri"/>
              </a:rPr>
              <a:t>These graphics have been created to allow members of HOME to share information about the HOME Core Outcome Set</a:t>
            </a:r>
            <a:endParaRPr lang="en-US" sz="2000">
              <a:cs typeface="Calibri"/>
            </a:endParaRPr>
          </a:p>
          <a:p>
            <a:pPr marL="342900" indent="-342900" algn="l">
              <a:buChar char="•"/>
            </a:pPr>
            <a:r>
              <a:rPr lang="en-GB" sz="2000" dirty="0">
                <a:cs typeface="Calibri"/>
              </a:rPr>
              <a:t>Please feel free to use these graphics in your presentations and publicity materials</a:t>
            </a:r>
          </a:p>
          <a:p>
            <a:pPr marL="342900" indent="-342900" algn="l">
              <a:buChar char="•"/>
            </a:pPr>
            <a:r>
              <a:rPr lang="en-GB" sz="2000" dirty="0">
                <a:cs typeface="Calibri"/>
              </a:rPr>
              <a:t>If using, please add a copyright notice: ©University of Nottingham,2023</a:t>
            </a:r>
          </a:p>
          <a:p>
            <a:endParaRPr lang="en-GB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02794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EF48A-C4FE-4D90-8570-F34393FF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Core Outcome 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B2E80D-E431-4E51-A7AA-02B2452EC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810" y="1345948"/>
            <a:ext cx="5949611" cy="473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07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EF48A-C4FE-4D90-8570-F34393FF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instruments?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08FABA-FA03-460C-B004-CBDE7E303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162" y="1307474"/>
            <a:ext cx="5856545" cy="424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53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EF48A-C4FE-4D90-8570-F34393FF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instruments?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1D151-6EA5-45E6-B0E9-09215B875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847" y="1528653"/>
            <a:ext cx="7288490" cy="36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06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EF48A-C4FE-4D90-8570-F34393FF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 Core Outcome 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EE3838-19B9-44C6-BFD9-90B48DF2A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692" y="1255339"/>
            <a:ext cx="8939249" cy="461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6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EF48A-C4FE-4D90-8570-F34393FF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 Dissemination and implementation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279CFC-EA83-538A-3DD8-9ACEC06DB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5837910"/>
            <a:ext cx="2344096" cy="1020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AAED42-8856-1CB0-369A-CC7CA6DBA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776" y="1124702"/>
            <a:ext cx="4369576" cy="21236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E1C15A-D20D-3BBB-5AF8-269201D67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389" y="3266700"/>
            <a:ext cx="5344471" cy="2026378"/>
          </a:xfrm>
          <a:prstGeom prst="rect">
            <a:avLst/>
          </a:prstGeom>
        </p:spPr>
      </p:pic>
      <p:pic>
        <p:nvPicPr>
          <p:cNvPr id="9" name="Picture 8" descr="A red blue and white person holding a sign&#10;&#10;Description automatically generated">
            <a:extLst>
              <a:ext uri="{FF2B5EF4-FFF2-40B4-BE49-F238E27FC236}">
                <a16:creationId xmlns:a16="http://schemas.microsoft.com/office/drawing/2014/main" id="{41EF0F02-F840-3EF9-DB7E-C91B0E29D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6" y="3589407"/>
            <a:ext cx="4530789" cy="175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1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A16D9E3-0E55-4D67-8F6F-332893DAF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Trials – which works best?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A5C079-5F40-453B-87D1-24BB18912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373" y="1625926"/>
            <a:ext cx="6015828" cy="337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5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EF48A-C4FE-4D90-8570-F34393FF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Outcomes – things measured in trials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2C2AE-3EA4-4536-B331-0FDA2B660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641" y="1303762"/>
            <a:ext cx="9428151" cy="460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36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EF48A-C4FE-4D90-8570-F34393FF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Outcomes – things measured in trials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5D7FCE-7BF6-4B35-BEC1-28EB7F358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115" y="1149240"/>
            <a:ext cx="7492652" cy="488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2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A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EF48A-C4FE-4D90-8570-F34393FF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football (soccer) comparison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79A995-412C-4237-87BD-832C0BEAE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517"/>
            <a:ext cx="5653924" cy="2049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6CDFF6-5DA7-4B4A-B5E9-B05FD9F76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951" y="1397563"/>
            <a:ext cx="5697740" cy="349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8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EF48A-C4FE-4D90-8570-F34393FF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BB251A-B91D-4716-9A60-331A4E3C3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666" y="1129707"/>
            <a:ext cx="8334668" cy="50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99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EF48A-C4FE-4D90-8570-F34393FF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should we measure?</a:t>
            </a:r>
          </a:p>
        </p:txBody>
      </p:sp>
      <p:pic>
        <p:nvPicPr>
          <p:cNvPr id="3" name="Picture 2" descr="A couple of people holding a heart&#10;&#10;Description automatically generated">
            <a:extLst>
              <a:ext uri="{FF2B5EF4-FFF2-40B4-BE49-F238E27FC236}">
                <a16:creationId xmlns:a16="http://schemas.microsoft.com/office/drawing/2014/main" id="{7A5532BE-F53F-028D-6AD4-2D7717FBA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59" y="1817776"/>
            <a:ext cx="10538835" cy="298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09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EF48A-C4FE-4D90-8570-F34393FF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core outcome sets work (icon version)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56023B-80CC-4D04-A2F6-A6B2C1EE1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793" y="1186626"/>
            <a:ext cx="6002118" cy="48721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8877E4-FCD1-4740-BACD-32A4C89C1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544" y="2999258"/>
            <a:ext cx="5981991" cy="27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29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D9E0-2970-C704-859B-1C6EB76B0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core outcome sets work (people version)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360649-46F1-BDA9-9D2B-E5AC9348D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1295033"/>
            <a:ext cx="5404534" cy="4772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913ECD-E72B-BFDB-CE58-469CA400E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822" y="3010375"/>
            <a:ext cx="5953378" cy="24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82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cd102a9c-1552-424b-b164-a95e82ca1008" xsi:nil="true"/>
    <lcf76f155ced4ddcb4097134ff3c332f xmlns="cd102a9c-1552-424b-b164-a95e82ca1008">
      <Terms xmlns="http://schemas.microsoft.com/office/infopath/2007/PartnerControls"/>
    </lcf76f155ced4ddcb4097134ff3c332f>
    <TaxCatchAll xmlns="13edce44-ad3d-4323-8c97-4933734c05c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2EC0C09929B74B8E70762915D1E121" ma:contentTypeVersion="18" ma:contentTypeDescription="Create a new document." ma:contentTypeScope="" ma:versionID="83ff15bc33e9590f5a8846797e998598">
  <xsd:schema xmlns:xsd="http://www.w3.org/2001/XMLSchema" xmlns:xs="http://www.w3.org/2001/XMLSchema" xmlns:p="http://schemas.microsoft.com/office/2006/metadata/properties" xmlns:ns2="cd102a9c-1552-424b-b164-a95e82ca1008" xmlns:ns3="13edce44-ad3d-4323-8c97-4933734c05c4" targetNamespace="http://schemas.microsoft.com/office/2006/metadata/properties" ma:root="true" ma:fieldsID="81aa9d6264d88a4af85ad126127268ae" ns2:_="" ns3:_="">
    <xsd:import namespace="cd102a9c-1552-424b-b164-a95e82ca1008"/>
    <xsd:import namespace="13edce44-ad3d-4323-8c97-4933734c05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102a9c-1552-424b-b164-a95e82ca10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6624216-d583-4636-a04d-17921d6eaf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25" nillable="true" ma:displayName="Notes" ma:description="notes upon review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edce44-ad3d-4323-8c97-4933734c05c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e83db6-d6e9-42a5-8daf-ab59f184cead}" ma:internalName="TaxCatchAll" ma:showField="CatchAllData" ma:web="13edce44-ad3d-4323-8c97-4933734c05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624EBE-F795-44C8-81F5-C7FB17050E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5899B3-89E9-4C41-A8A3-7F8F070BD91E}">
  <ds:schemaRefs>
    <ds:schemaRef ds:uri="http://schemas.openxmlformats.org/package/2006/metadata/core-properties"/>
    <ds:schemaRef ds:uri="http://purl.org/dc/dcmitype/"/>
    <ds:schemaRef ds:uri="cd102a9c-1552-424b-b164-a95e82ca1008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13edce44-ad3d-4323-8c97-4933734c05c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954B294-E80D-4D56-A303-109D724EB0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102a9c-1552-424b-b164-a95e82ca1008"/>
    <ds:schemaRef ds:uri="13edce44-ad3d-4323-8c97-4933734c05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124</Words>
  <Application>Microsoft Office PowerPoint</Application>
  <PresentationFormat>Widescreen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HOME  Graphics to support Dissemination and implementation</vt:lpstr>
      <vt:lpstr>Trials – which works best?</vt:lpstr>
      <vt:lpstr>Outcomes – things measured in trials</vt:lpstr>
      <vt:lpstr>Outcomes – things measured in trials</vt:lpstr>
      <vt:lpstr>The football (soccer) comparison</vt:lpstr>
      <vt:lpstr>Outcomes</vt:lpstr>
      <vt:lpstr>What should we measure?</vt:lpstr>
      <vt:lpstr>How core outcome sets work (icon version)</vt:lpstr>
      <vt:lpstr>How core outcome sets work (people version)</vt:lpstr>
      <vt:lpstr>Creating Core Outcome Sets</vt:lpstr>
      <vt:lpstr>What are instruments?</vt:lpstr>
      <vt:lpstr>What are instruments?</vt:lpstr>
      <vt:lpstr>HOME Core Outcome Set</vt:lpstr>
      <vt:lpstr>HOME Dissemination and implementation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Rogers (staff)</dc:creator>
  <cp:lastModifiedBy>NKR</cp:lastModifiedBy>
  <cp:revision>33</cp:revision>
  <dcterms:created xsi:type="dcterms:W3CDTF">2023-09-05T09:37:47Z</dcterms:created>
  <dcterms:modified xsi:type="dcterms:W3CDTF">2023-10-09T11:36:08Z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0x010100672EC0C09929B74B8E70762915D1E121</vt:lpwstr>
  </property>
  <property fmtid="{D5CDD505-2E9C-101B-9397-08002B2CF9AE}" pid="3" name="MediaServiceImageTags">
    <vt:lpwstr/>
  </property>
</Properties>
</file>