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18" r:id="rId3"/>
    <p:sldId id="341" r:id="rId4"/>
    <p:sldId id="319" r:id="rId5"/>
    <p:sldId id="342" r:id="rId6"/>
    <p:sldId id="320" r:id="rId7"/>
    <p:sldId id="343" r:id="rId8"/>
    <p:sldId id="321" r:id="rId9"/>
    <p:sldId id="258" r:id="rId10"/>
    <p:sldId id="260" r:id="rId11"/>
    <p:sldId id="262" r:id="rId12"/>
    <p:sldId id="264" r:id="rId13"/>
    <p:sldId id="322" r:id="rId14"/>
    <p:sldId id="266" r:id="rId15"/>
    <p:sldId id="268" r:id="rId16"/>
    <p:sldId id="270" r:id="rId17"/>
    <p:sldId id="272" r:id="rId18"/>
    <p:sldId id="274" r:id="rId19"/>
    <p:sldId id="276" r:id="rId20"/>
    <p:sldId id="278" r:id="rId21"/>
    <p:sldId id="280" r:id="rId22"/>
    <p:sldId id="292" r:id="rId23"/>
    <p:sldId id="324" r:id="rId24"/>
    <p:sldId id="326" r:id="rId25"/>
    <p:sldId id="296" r:id="rId26"/>
    <p:sldId id="327" r:id="rId27"/>
    <p:sldId id="330" r:id="rId28"/>
    <p:sldId id="331" r:id="rId29"/>
    <p:sldId id="337" r:id="rId30"/>
    <p:sldId id="338" r:id="rId31"/>
    <p:sldId id="339" r:id="rId32"/>
    <p:sldId id="34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98" d="100"/>
          <a:sy n="98" d="100"/>
        </p:scale>
        <p:origin x="10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A20FC-5FA6-4EB8-97B9-F33527D74C4F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5EAA4-523C-48A8-9738-099512243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5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98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57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453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0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051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60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94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738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18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59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31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7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3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7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60706-47EB-4807-9D8E-283D49CA5B6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3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77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15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744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4FF41-94EE-47E4-ADFC-EFEC6BEA43F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6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1396-6292-468E-AA65-85C4DFFDF890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87A96-CAA3-45AD-A47A-33452008827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EASI practice images</a:t>
            </a:r>
          </a:p>
        </p:txBody>
      </p:sp>
      <p:pic>
        <p:nvPicPr>
          <p:cNvPr id="12290" name="Picture 2" descr="C:\Users\mszhcw\Pictures\clinical slides\Toby fed 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78156"/>
            <a:ext cx="3348976" cy="44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ocalisation: elbow flexure&#10;diagnosis: Atopic Eczema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33400"/>
            <a:ext cx="29813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E:\sebastien CHU dec 2011\EPU dermato ped\DA\photos DA\DA 2011\DA a -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33400"/>
            <a:ext cx="32464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Now you try some: Slide 1: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53252" name="Picture 4" descr="https://portal.nihr.ac.uk/sites/cebd/swet/Portsmouth/08013%20EMP/EMP04089%20Recruitment%2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274763"/>
            <a:ext cx="56165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2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403328" cy="47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Slide 3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55300" name="Picture 2" descr="https://portal.nihr.ac.uk/sites/cebd/swet/Isle%20of%20Wight/04010%20HRS/HRS04010%20week%2012%20assessment%2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268413"/>
            <a:ext cx="6696075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Slide 4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57348" name="Picture 2" descr="https://portal.nihr.ac.uk/sites/cebd/swet/Isle%20of%20Wight/04015%20PPS/PPS04015%20Recruitment%2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17638"/>
            <a:ext cx="576103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Slide 5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59396" name="Picture 2" descr="https://portal.nihr.ac.uk/sites/cebd/swet/Isle%20of%20Wight/04017%20OLG/OLG04017%20Recruitment%2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341438"/>
            <a:ext cx="56896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Slide 6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61444" name="Picture 2" descr="https://portal.nihr.ac.uk/sites/cebd/swet/Isle%20of%20Wight/04035%20MAS/MAS%2004035%20Recruitment%2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052513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 1" descr="DSC_043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563" y="0"/>
            <a:ext cx="446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988840" y="27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/>
              <a:t>Slide 7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Slide </a:t>
            </a:r>
            <a:r>
              <a:rPr lang="en-GB" altLang="en-US" dirty="0" smtClean="0"/>
              <a:t>8</a:t>
            </a:r>
            <a:endParaRPr lang="en-GB" altLang="en-US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</p:txBody>
      </p:sp>
      <p:pic>
        <p:nvPicPr>
          <p:cNvPr id="65540" name="Picture 2" descr="https://portal.nihr.ac.uk/sites/cebd/swet/Isle%20of%20Wight/04037%20KMM/KMM%2004037%20Recruitment%2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6019800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with some body surface area</a:t>
            </a:r>
            <a:endParaRPr lang="en-GB" dirty="0"/>
          </a:p>
        </p:txBody>
      </p:sp>
      <p:pic>
        <p:nvPicPr>
          <p:cNvPr id="1026" name="Picture 2" descr="C:\Users\mszhcw\Pictures\clinical slides\infected ecz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r="17131" b="3002"/>
          <a:stretch/>
        </p:blipFill>
        <p:spPr bwMode="auto">
          <a:xfrm>
            <a:off x="3233057" y="1556792"/>
            <a:ext cx="4517572" cy="45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4" y="4005064"/>
            <a:ext cx="30972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8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Slide </a:t>
            </a:r>
            <a:r>
              <a:rPr lang="en-GB" altLang="en-US" dirty="0" smtClean="0"/>
              <a:t>9</a:t>
            </a:r>
            <a:endParaRPr lang="en-GB" alt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67588" name="Picture 2" descr="https://portal.nihr.ac.uk/sites/cebd/swet/Isle%20of%20Wight/04038%20KBS/KBS%2004038%20Recruitment%2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732463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Slide </a:t>
            </a:r>
            <a:r>
              <a:rPr lang="en-GB" altLang="en-US" dirty="0" smtClean="0"/>
              <a:t>10</a:t>
            </a:r>
            <a:endParaRPr lang="en-GB" alt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69636" name="Picture 2" descr="https://portal.nihr.ac.uk/sites/cebd/swet/Isle%20of%20Wight/04028%20WGB/WGB%2004028%20Recruitment%2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196975"/>
            <a:ext cx="5589587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Slide </a:t>
            </a:r>
            <a:r>
              <a:rPr lang="en-GB" altLang="en-US" dirty="0" smtClean="0"/>
              <a:t>11</a:t>
            </a:r>
            <a:endParaRPr lang="en-GB" altLang="en-US" dirty="0" smtClean="0"/>
          </a:p>
        </p:txBody>
      </p:sp>
      <p:pic>
        <p:nvPicPr>
          <p:cNvPr id="81923" name="Picture 2" descr="http://www.tti.library.tcu.edu.tw/DERMATOLOGY/ec/img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12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70893"/>
            <a:ext cx="3960440" cy="5280587"/>
          </a:xfrm>
        </p:spPr>
      </p:pic>
    </p:spTree>
    <p:extLst>
      <p:ext uri="{BB962C8B-B14F-4D97-AF65-F5344CB8AC3E}">
        <p14:creationId xmlns:p14="http://schemas.microsoft.com/office/powerpoint/2010/main" val="40838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13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6232"/>
            <a:ext cx="3888432" cy="5684436"/>
          </a:xfrm>
        </p:spPr>
      </p:pic>
    </p:spTree>
    <p:extLst>
      <p:ext uri="{BB962C8B-B14F-4D97-AF65-F5344CB8AC3E}">
        <p14:creationId xmlns:p14="http://schemas.microsoft.com/office/powerpoint/2010/main" val="39292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img.webmd.com/dtmcms/live/webmd/consumer_assets/site_images/articles/health_tools/eczema_overview_slideshow/princ_rm_photo_of_child_scratching_ecz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6727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Slide </a:t>
            </a:r>
            <a:r>
              <a:rPr lang="en-GB" altLang="en-US" dirty="0" smtClean="0"/>
              <a:t>14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15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44" y="2034223"/>
            <a:ext cx="6097331" cy="41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7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16</a:t>
            </a:r>
            <a:endParaRPr lang="en-GB" dirty="0"/>
          </a:p>
        </p:txBody>
      </p:sp>
      <p:pic>
        <p:nvPicPr>
          <p:cNvPr id="6148" name="Picture 4" descr="http://www.thestar.com.my/~/media/online/2014/05/25/04/40/doc6aij0dptqr7vfrv9k7v.ashx/?w=620&amp;h=413&amp;crop=1&amp;hash=7AFF1F870B2385ACA88C7A24AC992DDF0F5FB4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408712" cy="42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17</a:t>
            </a:r>
            <a:endParaRPr lang="en-GB" dirty="0"/>
          </a:p>
        </p:txBody>
      </p:sp>
      <p:pic>
        <p:nvPicPr>
          <p:cNvPr id="7170" name="Picture 2" descr="http://www.potofgoldbalm.co.nz/images/beforeandafter/befor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72808" cy="48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18</a:t>
            </a:r>
            <a:endParaRPr lang="en-GB" dirty="0"/>
          </a:p>
        </p:txBody>
      </p:sp>
      <p:pic>
        <p:nvPicPr>
          <p:cNvPr id="8194" name="Picture 2" descr="http://picturesofheatrash.org/large/13/Infant-Heat-Rash-Pictur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48736" cy="53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Trunk</a:t>
            </a:r>
            <a:endParaRPr lang="en-GB" dirty="0"/>
          </a:p>
        </p:txBody>
      </p:sp>
      <p:grpSp>
        <p:nvGrpSpPr>
          <p:cNvPr id="142338" name="Group 9"/>
          <p:cNvGrpSpPr>
            <a:grpSpLocks/>
          </p:cNvGrpSpPr>
          <p:nvPr/>
        </p:nvGrpSpPr>
        <p:grpSpPr bwMode="auto">
          <a:xfrm>
            <a:off x="1828800" y="1371600"/>
            <a:ext cx="5257800" cy="4876800"/>
            <a:chOff x="0" y="0"/>
            <a:chExt cx="30251" cy="30187"/>
          </a:xfrm>
        </p:grpSpPr>
        <p:pic>
          <p:nvPicPr>
            <p:cNvPr id="4" name="Picture 38"/>
            <p:cNvPicPr>
              <a:picLocks noChangeAspect="1" noChangeArrowheads="1"/>
            </p:cNvPicPr>
            <p:nvPr/>
          </p:nvPicPr>
          <p:blipFill>
            <a:blip r:embed="rId3" cstate="print"/>
            <a:srcRect l="24211" t="15369" r="22340" b="13516"/>
            <a:stretch>
              <a:fillRect/>
            </a:stretch>
          </p:blipFill>
          <p:spPr bwMode="auto">
            <a:xfrm>
              <a:off x="0" y="0"/>
              <a:ext cx="30251" cy="30187"/>
            </a:xfrm>
            <a:prstGeom prst="rect">
              <a:avLst/>
            </a:prstGeom>
            <a:pattFill prst="trellis">
              <a:fgClr>
                <a:srgbClr val="A2D4EE"/>
              </a:fgClr>
              <a:bgClr>
                <a:srgbClr val="FFFFFF"/>
              </a:bgClr>
            </a:pattFill>
          </p:spPr>
        </p:pic>
        <p:sp>
          <p:nvSpPr>
            <p:cNvPr id="5" name="Isosceles Triangle 39"/>
            <p:cNvSpPr>
              <a:spLocks noChangeArrowheads="1"/>
            </p:cNvSpPr>
            <p:nvPr/>
          </p:nvSpPr>
          <p:spPr bwMode="auto">
            <a:xfrm flipV="1">
              <a:off x="4272" y="13950"/>
              <a:ext cx="4938" cy="2650"/>
            </a:xfrm>
            <a:prstGeom prst="triangle">
              <a:avLst>
                <a:gd name="adj" fmla="val 50000"/>
              </a:avLst>
            </a:prstGeom>
            <a:solidFill>
              <a:srgbClr val="C7E4F1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324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19</a:t>
            </a:r>
            <a:endParaRPr lang="en-GB" dirty="0"/>
          </a:p>
        </p:txBody>
      </p:sp>
      <p:pic>
        <p:nvPicPr>
          <p:cNvPr id="9218" name="Picture 2" descr="http://www.clevelandclinicmeded.com/medicalpubs/diseasemanagement/dermatology/atopic-dermatitis/images/atopicdermatitisfig4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120680" cy="529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20</a:t>
            </a:r>
            <a:endParaRPr lang="en-GB" dirty="0"/>
          </a:p>
        </p:txBody>
      </p:sp>
      <p:pic>
        <p:nvPicPr>
          <p:cNvPr id="10242" name="Picture 2" descr="http://dermaamin.com/site/images/clinical-pic/e/eczema_atopic/eczema_atopic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012"/>
            <a:ext cx="7128792" cy="40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r>
              <a:rPr lang="en-GB" dirty="0" smtClean="0"/>
              <a:t>21</a:t>
            </a:r>
            <a:endParaRPr lang="en-GB" dirty="0"/>
          </a:p>
        </p:txBody>
      </p:sp>
      <p:pic>
        <p:nvPicPr>
          <p:cNvPr id="11266" name="Picture 2" descr="http://img.medscapestatic.com/pi/meds/ckb/84/43184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70" y="1772816"/>
            <a:ext cx="5054001" cy="37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szhcw\Pictures\clinical slides\scanned 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11777"/>
          <a:stretch/>
        </p:blipFill>
        <p:spPr bwMode="auto">
          <a:xfrm>
            <a:off x="2915816" y="631372"/>
            <a:ext cx="5271195" cy="54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0972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0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5553" r="2778" b="11478"/>
          <a:stretch/>
        </p:blipFill>
        <p:spPr>
          <a:xfrm>
            <a:off x="1600200" y="1828800"/>
            <a:ext cx="5791200" cy="36310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09721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uptodate.com/contents/images/DERM/64525/Adult_atopic_dermatitis_1.jpg?title=Adult+atopic+dermatitis+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602095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Lower extremities</a:t>
            </a:r>
            <a:endParaRPr lang="en-GB" dirty="0"/>
          </a:p>
        </p:txBody>
      </p:sp>
      <p:grpSp>
        <p:nvGrpSpPr>
          <p:cNvPr id="143362" name="Group 8"/>
          <p:cNvGrpSpPr>
            <a:grpSpLocks/>
          </p:cNvGrpSpPr>
          <p:nvPr/>
        </p:nvGrpSpPr>
        <p:grpSpPr bwMode="auto">
          <a:xfrm>
            <a:off x="2209800" y="1524000"/>
            <a:ext cx="4714875" cy="4953000"/>
            <a:chOff x="33432" y="622"/>
            <a:chExt cx="28670" cy="28619"/>
          </a:xfrm>
        </p:grpSpPr>
        <p:pic>
          <p:nvPicPr>
            <p:cNvPr id="35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 l="23790" t="14813" r="23737" b="15343"/>
            <a:stretch>
              <a:fillRect/>
            </a:stretch>
          </p:blipFill>
          <p:spPr bwMode="auto">
            <a:xfrm>
              <a:off x="33432" y="622"/>
              <a:ext cx="28671" cy="28619"/>
            </a:xfrm>
            <a:prstGeom prst="rect">
              <a:avLst/>
            </a:prstGeom>
            <a:noFill/>
          </p:spPr>
        </p:pic>
        <p:sp>
          <p:nvSpPr>
            <p:cNvPr id="36" name="Isosceles Triangle 36"/>
            <p:cNvSpPr>
              <a:spLocks noChangeArrowheads="1"/>
            </p:cNvSpPr>
            <p:nvPr/>
          </p:nvSpPr>
          <p:spPr bwMode="auto">
            <a:xfrm flipV="1">
              <a:off x="37724" y="14351"/>
              <a:ext cx="4833" cy="245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37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685801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2800" b="1" dirty="0" smtClean="0"/>
              <a:t>Assess severity of 4 key signs in each body region</a:t>
            </a:r>
          </a:p>
          <a:p>
            <a:pPr algn="ctr">
              <a:buFont typeface="Arial" charset="0"/>
              <a:buNone/>
            </a:pPr>
            <a:endParaRPr lang="en-GB" sz="1600" b="1" dirty="0" smtClean="0"/>
          </a:p>
          <a:p>
            <a:pPr marL="1828800" lvl="4" indent="-514350">
              <a:buFont typeface="+mj-lt"/>
              <a:buAutoNum type="arabicPeriod"/>
            </a:pPr>
            <a:r>
              <a:rPr lang="en-GB" sz="1800" dirty="0" smtClean="0"/>
              <a:t>Erythema (redness)</a:t>
            </a:r>
          </a:p>
          <a:p>
            <a:pPr marL="1828800" lvl="4" indent="-514350">
              <a:buFont typeface="+mj-lt"/>
              <a:buAutoNum type="arabicPeriod"/>
            </a:pPr>
            <a:r>
              <a:rPr lang="en-GB" sz="1800" dirty="0" smtClean="0"/>
              <a:t>Oedema / papulation  (swelling and bumpiness)</a:t>
            </a:r>
          </a:p>
          <a:p>
            <a:pPr marL="1828800" lvl="4" indent="-514350">
              <a:buFont typeface="+mj-lt"/>
              <a:buAutoNum type="arabicPeriod"/>
            </a:pPr>
            <a:r>
              <a:rPr lang="en-GB" sz="1800" dirty="0" smtClean="0"/>
              <a:t>Excoriation (scratch marks)</a:t>
            </a:r>
          </a:p>
          <a:p>
            <a:pPr marL="1828800" lvl="4" indent="-514350">
              <a:buFont typeface="+mj-lt"/>
              <a:buAutoNum type="arabicPeriod"/>
            </a:pPr>
            <a:r>
              <a:rPr lang="en-GB" sz="1800" dirty="0" err="1" smtClean="0"/>
              <a:t>Lichenification</a:t>
            </a:r>
            <a:r>
              <a:rPr lang="en-GB" sz="1800" dirty="0" smtClean="0"/>
              <a:t> (“</a:t>
            </a:r>
            <a:r>
              <a:rPr lang="en-GB" sz="1800" dirty="0" err="1" smtClean="0"/>
              <a:t>leatheriness</a:t>
            </a:r>
            <a:r>
              <a:rPr lang="en-GB" sz="1800" dirty="0" smtClean="0"/>
              <a:t>”)</a:t>
            </a:r>
          </a:p>
          <a:p>
            <a:pPr marL="514350" lvl="1" indent="-514350">
              <a:buFont typeface="+mj-lt"/>
              <a:buAutoNum type="arabicPeriod"/>
            </a:pPr>
            <a:endParaRPr lang="en-GB" sz="2000" dirty="0" smtClean="0"/>
          </a:p>
          <a:p>
            <a:pPr marL="514350" lvl="1" indent="-514350">
              <a:buFont typeface="+mj-lt"/>
              <a:buAutoNum type="arabicPeriod"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Score the </a:t>
            </a:r>
            <a:r>
              <a:rPr lang="en-GB" sz="2000" b="1" dirty="0"/>
              <a:t>degree of severity </a:t>
            </a:r>
            <a:r>
              <a:rPr lang="en-GB" sz="2000" dirty="0"/>
              <a:t>of </a:t>
            </a:r>
            <a:r>
              <a:rPr lang="en-GB" sz="2000" b="1" u="sng" dirty="0"/>
              <a:t>each sign</a:t>
            </a:r>
            <a:r>
              <a:rPr lang="en-GB" sz="2000" dirty="0"/>
              <a:t> </a:t>
            </a:r>
            <a:r>
              <a:rPr lang="en-GB" sz="2000" dirty="0" smtClean="0"/>
              <a:t>for </a:t>
            </a:r>
            <a:r>
              <a:rPr lang="en-GB" sz="2000" b="1" u="sng" dirty="0" smtClean="0"/>
              <a:t>each body region</a:t>
            </a:r>
            <a:r>
              <a:rPr lang="en-GB" sz="2000" b="1" dirty="0" smtClean="0"/>
              <a:t> </a:t>
            </a:r>
            <a:r>
              <a:rPr lang="en-GB" sz="2000" dirty="0" smtClean="0"/>
              <a:t>separately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0" lvl="0" indent="0">
              <a:buNone/>
            </a:pPr>
            <a:r>
              <a:rPr lang="en-GB" sz="2000" dirty="0" smtClean="0"/>
              <a:t> </a:t>
            </a:r>
          </a:p>
          <a:p>
            <a:pPr>
              <a:buFont typeface="Arial" charset="0"/>
              <a:buNone/>
            </a:pPr>
            <a:endParaRPr lang="en-GB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11276"/>
              </p:ext>
            </p:extLst>
          </p:nvPr>
        </p:nvGraphicFramePr>
        <p:xfrm>
          <a:off x="1143000" y="4191000"/>
          <a:ext cx="2743200" cy="1736612"/>
        </p:xfrm>
        <a:graphic>
          <a:graphicData uri="http://schemas.openxmlformats.org/drawingml/2006/table">
            <a:tbl>
              <a:tblPr firstRow="1" firstCol="1" bandRow="1"/>
              <a:tblGrid>
                <a:gridCol w="1073426"/>
                <a:gridCol w="1669774"/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</a:rPr>
                        <a:t>None</a:t>
                      </a:r>
                      <a:r>
                        <a:rPr lang="en-GB" sz="1800" dirty="0" smtClean="0">
                          <a:effectLst/>
                          <a:latin typeface="Calibri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Mild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Moderate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Severe</a:t>
                      </a:r>
                      <a:endParaRPr lang="en-GB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13702"/>
              </p:ext>
            </p:extLst>
          </p:nvPr>
        </p:nvGraphicFramePr>
        <p:xfrm>
          <a:off x="4419600" y="4038600"/>
          <a:ext cx="380047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475"/>
              </a:tblGrid>
              <a:tr h="121920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Take an average of the severity across the involved area</a:t>
                      </a:r>
                      <a:endParaRPr lang="en-GB" sz="4000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Half points may be used e.g. 2.5 except  when averaging 2 limbs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0.5 not used – either 1 or 0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Palpation may be useful in assessing </a:t>
                      </a:r>
                      <a:r>
                        <a:rPr lang="en-US" sz="1800" dirty="0" err="1" smtClean="0"/>
                        <a:t>oedema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papulation</a:t>
                      </a:r>
                      <a:r>
                        <a:rPr lang="en-US" sz="1800" dirty="0" smtClean="0"/>
                        <a:t> as well as </a:t>
                      </a:r>
                      <a:r>
                        <a:rPr lang="en-US" sz="1800" dirty="0" err="1" smtClean="0"/>
                        <a:t>lichenification</a:t>
                      </a:r>
                      <a:r>
                        <a:rPr lang="en-US" sz="1800" dirty="0" smtClean="0"/>
                        <a:t> </a:t>
                      </a:r>
                      <a:endParaRPr lang="en-GB" sz="1800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4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2" descr="https://portal.nihr.ac.uk/sites/cebd/swet/Portsmouth/08012%20CCK/CCK08012%20recruitment%2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72927"/>
            <a:ext cx="6768752" cy="507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do the 4 intensity sign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179</Words>
  <Application>Microsoft Office PowerPoint</Application>
  <PresentationFormat>On-screen Show (4:3)</PresentationFormat>
  <Paragraphs>70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EASI practice images</vt:lpstr>
      <vt:lpstr>Start with some body surface area</vt:lpstr>
      <vt:lpstr>Trunk</vt:lpstr>
      <vt:lpstr>PowerPoint Presentation</vt:lpstr>
      <vt:lpstr>PowerPoint Presentation</vt:lpstr>
      <vt:lpstr>PowerPoint Presentation</vt:lpstr>
      <vt:lpstr>Lower extremities</vt:lpstr>
      <vt:lpstr>PowerPoint Presentation</vt:lpstr>
      <vt:lpstr>Let’s do the 4 intensity sign</vt:lpstr>
      <vt:lpstr>PowerPoint Presentation</vt:lpstr>
      <vt:lpstr>PowerPoint Presentation</vt:lpstr>
      <vt:lpstr>Now you try some: Slide 1:</vt:lpstr>
      <vt:lpstr>Slide 2</vt:lpstr>
      <vt:lpstr>Slide 3</vt:lpstr>
      <vt:lpstr>Slide 4</vt:lpstr>
      <vt:lpstr>Slide 5</vt:lpstr>
      <vt:lpstr>Slide 6</vt:lpstr>
      <vt:lpstr>PowerPoint Presentation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images</dc:title>
  <dc:creator>Medhurst</dc:creator>
  <cp:lastModifiedBy>Haines Rachel</cp:lastModifiedBy>
  <cp:revision>31</cp:revision>
  <dcterms:created xsi:type="dcterms:W3CDTF">2016-06-28T15:23:56Z</dcterms:created>
  <dcterms:modified xsi:type="dcterms:W3CDTF">2016-12-06T13:21:47Z</dcterms:modified>
</cp:coreProperties>
</file>