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18" r:id="rId3"/>
    <p:sldId id="341" r:id="rId4"/>
    <p:sldId id="319" r:id="rId5"/>
    <p:sldId id="342" r:id="rId6"/>
    <p:sldId id="320" r:id="rId7"/>
    <p:sldId id="343" r:id="rId8"/>
    <p:sldId id="321" r:id="rId9"/>
    <p:sldId id="258" r:id="rId10"/>
    <p:sldId id="298" r:id="rId11"/>
    <p:sldId id="260" r:id="rId12"/>
    <p:sldId id="299" r:id="rId13"/>
    <p:sldId id="262" r:id="rId14"/>
    <p:sldId id="300" r:id="rId15"/>
    <p:sldId id="264" r:id="rId16"/>
    <p:sldId id="301" r:id="rId17"/>
    <p:sldId id="322" r:id="rId18"/>
    <p:sldId id="323" r:id="rId19"/>
    <p:sldId id="266" r:id="rId20"/>
    <p:sldId id="302" r:id="rId21"/>
    <p:sldId id="268" r:id="rId22"/>
    <p:sldId id="303" r:id="rId23"/>
    <p:sldId id="270" r:id="rId24"/>
    <p:sldId id="304" r:id="rId25"/>
    <p:sldId id="272" r:id="rId26"/>
    <p:sldId id="305" r:id="rId27"/>
    <p:sldId id="274" r:id="rId28"/>
    <p:sldId id="306" r:id="rId29"/>
    <p:sldId id="276" r:id="rId30"/>
    <p:sldId id="307" r:id="rId31"/>
    <p:sldId id="278" r:id="rId32"/>
    <p:sldId id="308" r:id="rId33"/>
    <p:sldId id="280" r:id="rId34"/>
    <p:sldId id="309" r:id="rId35"/>
    <p:sldId id="292" r:id="rId36"/>
    <p:sldId id="315" r:id="rId37"/>
    <p:sldId id="324" r:id="rId38"/>
    <p:sldId id="325" r:id="rId39"/>
    <p:sldId id="326" r:id="rId40"/>
    <p:sldId id="316" r:id="rId41"/>
    <p:sldId id="296" r:id="rId42"/>
    <p:sldId id="317" r:id="rId43"/>
    <p:sldId id="327" r:id="rId44"/>
    <p:sldId id="328" r:id="rId45"/>
    <p:sldId id="330" r:id="rId46"/>
    <p:sldId id="329" r:id="rId47"/>
    <p:sldId id="331" r:id="rId48"/>
    <p:sldId id="332" r:id="rId49"/>
    <p:sldId id="337" r:id="rId50"/>
    <p:sldId id="333" r:id="rId51"/>
    <p:sldId id="338" r:id="rId52"/>
    <p:sldId id="334" r:id="rId53"/>
    <p:sldId id="339" r:id="rId54"/>
    <p:sldId id="335" r:id="rId55"/>
    <p:sldId id="340" r:id="rId56"/>
    <p:sldId id="33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98" d="100"/>
          <a:sy n="98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20FC-5FA6-4EB8-97B9-F33527D74C4F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EAA4-523C-48A8-9738-099512243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9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5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5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0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51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6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9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3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1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5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1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7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7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7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1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4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EASI practice images</a:t>
            </a:r>
          </a:p>
        </p:txBody>
      </p:sp>
      <p:pic>
        <p:nvPicPr>
          <p:cNvPr id="12290" name="Picture 2" descr="C:\Users\mszhcw\Pictures\clinical slides\Toby fed 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78156"/>
            <a:ext cx="3348976" cy="4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5094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664" y="134404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84532" y="1723851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6004" y="3242617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83044" y="4703490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76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ocalisation: elbow flexure&#10;diagnosis: Atopic Eczema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29813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34404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70580" y="172734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6004" y="3242617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31840" y="4754763"/>
            <a:ext cx="1440160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32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E:\sebastien CHU dec 2011\EPU dermato ped\DA\photos DA\DA 2011\DA a -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3246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99" y="10886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9872" y="279920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90528" y="1731647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3644" y="3192895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41620" y="4800144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922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Now you try some: Slide 1: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3252" name="Picture 4" descr="https://portal.nihr.ac.uk/sites/cebd/swet/Portsmouth/08013%20EMP/EMP04089%20Recruit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274763"/>
            <a:ext cx="5616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93" y="11832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436" y="279920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37813" y="1695629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23716" y="3115477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97815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8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403328" cy="47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142" y="134404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18520" y="172734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18158" y="3195213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97815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62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3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5300" name="Picture 2" descr="https://portal.nihr.ac.uk/sites/cebd/swet/Isle%20of%20Wight/04010%20HRS/HRS04010%20week%2012%20assess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68413"/>
            <a:ext cx="669607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with some body surface area</a:t>
            </a:r>
            <a:endParaRPr lang="en-GB" dirty="0"/>
          </a:p>
        </p:txBody>
      </p:sp>
      <p:pic>
        <p:nvPicPr>
          <p:cNvPr id="1026" name="Picture 2" descr="C:\Users\mszhcw\Pictures\clinical slides\infected ecz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r="17131" b="3002"/>
          <a:stretch/>
        </p:blipFill>
        <p:spPr bwMode="auto">
          <a:xfrm>
            <a:off x="3233057" y="1556792"/>
            <a:ext cx="4517572" cy="45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4" y="400506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279921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18520" y="172734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69860" y="3201738"/>
            <a:ext cx="1278792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97815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18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4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7348" name="Picture 2" descr="https://portal.nihr.ac.uk/sites/cebd/swet/Isle%20of%20Wight/04015%20PPS/PPS04015%20Recruitment%2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7638"/>
            <a:ext cx="57610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279921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18520" y="172734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86506" y="3212976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85763" y="4734940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71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5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9396" name="Picture 2" descr="https://portal.nihr.ac.uk/sites/cebd/swet/Isle%20of%20Wight/04017%20OLG/OLG04017%20Recruitment%2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341438"/>
            <a:ext cx="568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279921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90724" y="160020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69860" y="3196912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37836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81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6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1444" name="Picture 2" descr="https://portal.nihr.ac.uk/sites/cebd/swet/Isle%20of%20Wight/04035%20MAS/MAS%2004035%20Recruitment%2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052513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6666" y="255042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9114" y="1680587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36682" y="3223500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60066" y="4665214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28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1" descr="DSC_04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0"/>
            <a:ext cx="446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988840" y="27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Slide 7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279921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96100" y="1600200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98780" y="3135462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1428" y="4574190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819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8</a:t>
            </a:r>
            <a:endParaRPr lang="en-GB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  <p:pic>
        <p:nvPicPr>
          <p:cNvPr id="65540" name="Picture 2" descr="https://portal.nihr.ac.uk/sites/cebd/swet/Isle%20of%20Wight/04037%20KMM/KMM%2004037%20Recruitment%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0198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</a:t>
            </a:r>
            <a:endParaRPr lang="en-GB" dirty="0"/>
          </a:p>
        </p:txBody>
      </p:sp>
      <p:grpSp>
        <p:nvGrpSpPr>
          <p:cNvPr id="142338" name="Group 9"/>
          <p:cNvGrpSpPr>
            <a:grpSpLocks/>
          </p:cNvGrpSpPr>
          <p:nvPr/>
        </p:nvGrpSpPr>
        <p:grpSpPr bwMode="auto">
          <a:xfrm>
            <a:off x="1828800" y="1371600"/>
            <a:ext cx="5257800" cy="4876800"/>
            <a:chOff x="0" y="0"/>
            <a:chExt cx="30251" cy="30187"/>
          </a:xfrm>
        </p:grpSpPr>
        <p:pic>
          <p:nvPicPr>
            <p:cNvPr id="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 l="24211" t="15369" r="22340" b="13516"/>
            <a:stretch>
              <a:fillRect/>
            </a:stretch>
          </p:blipFill>
          <p:spPr bwMode="auto">
            <a:xfrm>
              <a:off x="0" y="0"/>
              <a:ext cx="30251" cy="30187"/>
            </a:xfrm>
            <a:prstGeom prst="rect">
              <a:avLst/>
            </a:prstGeom>
            <a:pattFill prst="trellis">
              <a:fgClr>
                <a:srgbClr val="A2D4EE"/>
              </a:fgClr>
              <a:bgClr>
                <a:srgbClr val="FFFFFF"/>
              </a:bgClr>
            </a:pattFill>
          </p:spPr>
        </p:pic>
        <p:sp>
          <p:nvSpPr>
            <p:cNvPr id="5" name="Isosceles Triangle 39"/>
            <p:cNvSpPr>
              <a:spLocks noChangeArrowheads="1"/>
            </p:cNvSpPr>
            <p:nvPr/>
          </p:nvSpPr>
          <p:spPr bwMode="auto">
            <a:xfrm flipV="1">
              <a:off x="4272" y="13950"/>
              <a:ext cx="4938" cy="2650"/>
            </a:xfrm>
            <a:prstGeom prst="triangle">
              <a:avLst>
                <a:gd name="adj" fmla="val 50000"/>
              </a:avLst>
            </a:prstGeom>
            <a:solidFill>
              <a:srgbClr val="C7E4F1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2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436" y="279921"/>
            <a:ext cx="1066800" cy="132027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42050" y="1670776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98780" y="3135462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1428" y="4574190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2.5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29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9</a:t>
            </a:r>
            <a:endParaRPr lang="en-GB" alt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7588" name="Picture 2" descr="https://portal.nihr.ac.uk/sites/cebd/swet/Isle%20of%20Wight/04038%20KBS/KBS%2004038%20Recruit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7324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6969"/>
            <a:ext cx="1066800" cy="124062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42050" y="1670776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41435" y="3206038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77378" y="4729689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5.5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35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10</a:t>
            </a:r>
            <a:endParaRPr lang="en-GB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9636" name="Picture 2" descr="https://portal.nihr.ac.uk/sites/cebd/swet/Isle%20of%20Wight/04028%20WGB/WGB%2004028%20Recruitment%2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96975"/>
            <a:ext cx="5589587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687" y="174233"/>
            <a:ext cx="1066800" cy="124062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42050" y="1670776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44730" y="3089068"/>
            <a:ext cx="1278792" cy="13681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77378" y="4729689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5984082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62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11</a:t>
            </a:r>
            <a:endParaRPr lang="en-GB" altLang="en-US" dirty="0" smtClean="0"/>
          </a:p>
        </p:txBody>
      </p:sp>
      <p:pic>
        <p:nvPicPr>
          <p:cNvPr id="81923" name="Picture 2" descr="http://www.tti.library.tcu.edu.tw/DERMATOLOGY/ec/img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6834" y="318016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79712" y="1710292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79712" y="3098430"/>
            <a:ext cx="1278792" cy="137209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50492" y="4800144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39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0893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4083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2722" y="274473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1710293"/>
            <a:ext cx="1181472" cy="138813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69065" y="3111006"/>
            <a:ext cx="1278792" cy="137209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06936" y="4615200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6.5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90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6232"/>
            <a:ext cx="3888432" cy="5684436"/>
          </a:xfrm>
        </p:spPr>
      </p:pic>
    </p:spTree>
    <p:extLst>
      <p:ext uri="{BB962C8B-B14F-4D97-AF65-F5344CB8AC3E}">
        <p14:creationId xmlns:p14="http://schemas.microsoft.com/office/powerpoint/2010/main" val="39292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zhcw\Pictures\clinical slides\scanned 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11777"/>
          <a:stretch/>
        </p:blipFill>
        <p:spPr bwMode="auto">
          <a:xfrm>
            <a:off x="2915816" y="631372"/>
            <a:ext cx="5271195" cy="5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7" y="7573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7634" y="25270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15637" y="1717610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7634" y="3140968"/>
            <a:ext cx="1278792" cy="137209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26818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07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mg.webmd.com/dtmcms/live/webmd/consumer_assets/site_images/articles/health_tools/eczema_overview_slideshow/princ_rm_photo_of_child_scratching_ecz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727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14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6834" y="318016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09879" y="1714685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86352" y="3266829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62020" y="4786968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23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4" y="2034223"/>
            <a:ext cx="6097331" cy="4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6834" y="318016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09879" y="1714685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56834" y="3202629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67253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83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16</a:t>
            </a:r>
            <a:endParaRPr lang="en-GB" dirty="0"/>
          </a:p>
        </p:txBody>
      </p:sp>
      <p:pic>
        <p:nvPicPr>
          <p:cNvPr id="6148" name="Picture 4" descr="http://www.thestar.com.my/~/media/online/2014/05/25/04/40/doc6aij0dptqr7vfrv9k7v.ashx/?w=620&amp;h=413&amp;crop=1&amp;hash=7AFF1F870B2385ACA88C7A24AC992DDF0F5FB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08712" cy="42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2103" y="28725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12673" y="1680472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4013" y="3110782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67253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283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17</a:t>
            </a:r>
            <a:endParaRPr lang="en-GB" dirty="0"/>
          </a:p>
        </p:txBody>
      </p:sp>
      <p:pic>
        <p:nvPicPr>
          <p:cNvPr id="7170" name="Picture 2" descr="http://www.potofgoldbalm.co.nz/images/beforeandafter/befor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8" cy="48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9763" y="17290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52135" y="1695430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4013" y="3110782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67253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2</a:t>
            </a:r>
            <a:r>
              <a:rPr lang="en-GB" b="1" dirty="0" smtClean="0"/>
              <a:t>.5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71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18</a:t>
            </a:r>
            <a:endParaRPr lang="en-GB" dirty="0"/>
          </a:p>
        </p:txBody>
      </p:sp>
      <p:pic>
        <p:nvPicPr>
          <p:cNvPr id="8194" name="Picture 2" descr="http://picturesofheatrash.org/large/13/Infant-Heat-Rash-Pictur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48736" cy="53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5553" r="2778" b="11478"/>
          <a:stretch/>
        </p:blipFill>
        <p:spPr>
          <a:xfrm>
            <a:off x="1600200" y="1828800"/>
            <a:ext cx="5791200" cy="3631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9763" y="28725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475473" y="1695430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4013" y="3110782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67253" y="468169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3.5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71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19</a:t>
            </a:r>
            <a:endParaRPr lang="en-GB" dirty="0"/>
          </a:p>
        </p:txBody>
      </p:sp>
      <p:pic>
        <p:nvPicPr>
          <p:cNvPr id="9218" name="Picture 2" descr="http://www.clevelandclinicmeded.com/medicalpubs/diseasemanagement/dermatology/atopic-dermatitis/images/atopicdermatitisfig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680" cy="52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5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2103" y="28725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12673" y="1680472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78069" y="3140937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56861" y="4651035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71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10242" name="Picture 2" descr="http://dermaamin.com/site/images/clinical-pic/e/eczema_atopic/eczema_atopi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012"/>
            <a:ext cx="7128792" cy="40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64" y="25994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0748" y="263180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07413" y="1684544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4013" y="3110782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78069" y="4764850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3.5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71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21</a:t>
            </a:r>
            <a:endParaRPr lang="en-GB" dirty="0"/>
          </a:p>
        </p:txBody>
      </p:sp>
      <p:pic>
        <p:nvPicPr>
          <p:cNvPr id="11266" name="Picture 2" descr="http://img.medscapestatic.com/pi/meds/ckb/84/43184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0" y="1772816"/>
            <a:ext cx="5054001" cy="37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84" y="0"/>
            <a:ext cx="5150042" cy="6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2241" y="287251"/>
            <a:ext cx="1304474" cy="12432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63006" y="1567313"/>
            <a:ext cx="1181472" cy="13469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65686" y="3108280"/>
            <a:ext cx="1278792" cy="1314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4792" y="4598461"/>
            <a:ext cx="1310816" cy="15935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43800" y="609600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58298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110148"/>
            <a:ext cx="484584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023769"/>
            <a:ext cx="484584" cy="3698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7.0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055828"/>
            <a:ext cx="484584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1.5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1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uptodate.com/contents/images/DERM/64525/Adult_atopic_dermatitis_1.jpg?title=Adult+atopic+dermatitis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60209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 extremities</a:t>
            </a:r>
            <a:endParaRPr lang="en-GB" dirty="0"/>
          </a:p>
        </p:txBody>
      </p:sp>
      <p:grpSp>
        <p:nvGrpSpPr>
          <p:cNvPr id="143362" name="Group 8"/>
          <p:cNvGrpSpPr>
            <a:grpSpLocks/>
          </p:cNvGrpSpPr>
          <p:nvPr/>
        </p:nvGrpSpPr>
        <p:grpSpPr bwMode="auto">
          <a:xfrm>
            <a:off x="2209800" y="1524000"/>
            <a:ext cx="4714875" cy="4953000"/>
            <a:chOff x="33432" y="622"/>
            <a:chExt cx="28670" cy="28619"/>
          </a:xfrm>
        </p:grpSpPr>
        <p:pic>
          <p:nvPicPr>
            <p:cNvPr id="35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23790" t="14813" r="23737" b="15343"/>
            <a:stretch>
              <a:fillRect/>
            </a:stretch>
          </p:blipFill>
          <p:spPr bwMode="auto">
            <a:xfrm>
              <a:off x="33432" y="622"/>
              <a:ext cx="28671" cy="28619"/>
            </a:xfrm>
            <a:prstGeom prst="rect">
              <a:avLst/>
            </a:prstGeom>
            <a:noFill/>
          </p:spPr>
        </p:pic>
        <p:sp>
          <p:nvSpPr>
            <p:cNvPr id="36" name="Isosceles Triangle 36"/>
            <p:cNvSpPr>
              <a:spLocks noChangeArrowheads="1"/>
            </p:cNvSpPr>
            <p:nvPr/>
          </p:nvSpPr>
          <p:spPr bwMode="auto">
            <a:xfrm flipV="1">
              <a:off x="37724" y="14351"/>
              <a:ext cx="4833" cy="24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3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85801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800" b="1" dirty="0" smtClean="0"/>
              <a:t>Assess severity of 4 key signs in each body region</a:t>
            </a:r>
          </a:p>
          <a:p>
            <a:pPr algn="ctr">
              <a:buFont typeface="Arial" charset="0"/>
              <a:buNone/>
            </a:pPr>
            <a:endParaRPr lang="en-GB" sz="1600" b="1" dirty="0" smtClean="0"/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Erythema (redness)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Oedema / papulation  (swelling and bumpiness)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Excoriation (scratch marks)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err="1" smtClean="0"/>
              <a:t>Lichenification</a:t>
            </a:r>
            <a:r>
              <a:rPr lang="en-GB" sz="1800" dirty="0" smtClean="0"/>
              <a:t> (“</a:t>
            </a:r>
            <a:r>
              <a:rPr lang="en-GB" sz="1800" dirty="0" err="1" smtClean="0"/>
              <a:t>leatheriness</a:t>
            </a:r>
            <a:r>
              <a:rPr lang="en-GB" sz="1800" dirty="0" smtClean="0"/>
              <a:t>”)</a:t>
            </a:r>
          </a:p>
          <a:p>
            <a:pPr marL="514350" lvl="1" indent="-514350">
              <a:buFont typeface="+mj-lt"/>
              <a:buAutoNum type="arabicPeriod"/>
            </a:pPr>
            <a:endParaRPr lang="en-GB" sz="2000" dirty="0" smtClean="0"/>
          </a:p>
          <a:p>
            <a:pPr marL="514350" lvl="1" indent="-51435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Score the </a:t>
            </a:r>
            <a:r>
              <a:rPr lang="en-GB" sz="2000" b="1" dirty="0"/>
              <a:t>degree of severity </a:t>
            </a:r>
            <a:r>
              <a:rPr lang="en-GB" sz="2000" dirty="0"/>
              <a:t>of </a:t>
            </a:r>
            <a:r>
              <a:rPr lang="en-GB" sz="2000" b="1" u="sng" dirty="0"/>
              <a:t>each sign</a:t>
            </a:r>
            <a:r>
              <a:rPr lang="en-GB" sz="2000" dirty="0"/>
              <a:t> </a:t>
            </a:r>
            <a:r>
              <a:rPr lang="en-GB" sz="2000" dirty="0" smtClean="0"/>
              <a:t>for </a:t>
            </a:r>
            <a:r>
              <a:rPr lang="en-GB" sz="2000" b="1" u="sng" dirty="0" smtClean="0"/>
              <a:t>each body region</a:t>
            </a:r>
            <a:r>
              <a:rPr lang="en-GB" sz="2000" b="1" dirty="0" smtClean="0"/>
              <a:t> </a:t>
            </a:r>
            <a:r>
              <a:rPr lang="en-GB" sz="2000" dirty="0" smtClean="0"/>
              <a:t>separately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0" lv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Arial" charset="0"/>
              <a:buNone/>
            </a:pP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11276"/>
              </p:ext>
            </p:extLst>
          </p:nvPr>
        </p:nvGraphicFramePr>
        <p:xfrm>
          <a:off x="1143000" y="4191000"/>
          <a:ext cx="2743200" cy="1736612"/>
        </p:xfrm>
        <a:graphic>
          <a:graphicData uri="http://schemas.openxmlformats.org/drawingml/2006/table">
            <a:tbl>
              <a:tblPr firstRow="1" firstCol="1" bandRow="1"/>
              <a:tblGrid>
                <a:gridCol w="1073426"/>
                <a:gridCol w="1669774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</a:rPr>
                        <a:t>None</a:t>
                      </a:r>
                      <a:r>
                        <a:rPr lang="en-GB" sz="1800" dirty="0" smtClean="0">
                          <a:effectLst/>
                          <a:latin typeface="Calibri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Mild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Moderate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Severe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13702"/>
              </p:ext>
            </p:extLst>
          </p:nvPr>
        </p:nvGraphicFramePr>
        <p:xfrm>
          <a:off x="4419600" y="4038600"/>
          <a:ext cx="38004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/>
              </a:tblGrid>
              <a:tr h="121920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Take an average of the severity across the involved area</a:t>
                      </a:r>
                      <a:endParaRPr lang="en-GB" sz="40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Half points may be used e.g. 2.5 except  when averaging 2 limbs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0.5 not used – either 1 or 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Palpation may be useful in assessing </a:t>
                      </a:r>
                      <a:r>
                        <a:rPr lang="en-US" sz="1800" dirty="0" err="1" smtClean="0"/>
                        <a:t>oedema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papulation</a:t>
                      </a:r>
                      <a:r>
                        <a:rPr lang="en-US" sz="1800" dirty="0" smtClean="0"/>
                        <a:t> as well as </a:t>
                      </a:r>
                      <a:r>
                        <a:rPr lang="en-US" sz="1800" dirty="0" err="1" smtClean="0"/>
                        <a:t>lichenification</a:t>
                      </a:r>
                      <a:r>
                        <a:rPr lang="en-US" sz="1800" dirty="0" smtClean="0"/>
                        <a:t> 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4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https://portal.nihr.ac.uk/sites/cebd/swet/Portsmouth/08012%20CCK/CCK08012%20recruitment%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72927"/>
            <a:ext cx="6768752" cy="507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do the 4 intensity sign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299</Words>
  <Application>Microsoft Office PowerPoint</Application>
  <PresentationFormat>On-screen Show (4:3)</PresentationFormat>
  <Paragraphs>238</Paragraphs>
  <Slides>56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EASI practice images</vt:lpstr>
      <vt:lpstr>Start with some body surface area</vt:lpstr>
      <vt:lpstr>Trunk</vt:lpstr>
      <vt:lpstr>PowerPoint Presentation</vt:lpstr>
      <vt:lpstr>PowerPoint Presentation</vt:lpstr>
      <vt:lpstr>PowerPoint Presentation</vt:lpstr>
      <vt:lpstr>Lower extremities</vt:lpstr>
      <vt:lpstr>PowerPoint Presentation</vt:lpstr>
      <vt:lpstr>Let’s do the 4 intensity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try some: Slide 1:</vt:lpstr>
      <vt:lpstr>PowerPoint Presentation</vt:lpstr>
      <vt:lpstr>Slide 2</vt:lpstr>
      <vt:lpstr>PowerPoint Presentation</vt:lpstr>
      <vt:lpstr>Slide 3</vt:lpstr>
      <vt:lpstr>PowerPoint Presentation</vt:lpstr>
      <vt:lpstr>Slide 4</vt:lpstr>
      <vt:lpstr>PowerPoint Presentation</vt:lpstr>
      <vt:lpstr>Slide 5</vt:lpstr>
      <vt:lpstr>PowerPoint Presentation</vt:lpstr>
      <vt:lpstr>Slide 6</vt:lpstr>
      <vt:lpstr>PowerPoint Presentation</vt:lpstr>
      <vt:lpstr>PowerPoint Presentation</vt:lpstr>
      <vt:lpstr>PowerPoint Presentation</vt:lpstr>
      <vt:lpstr>Slide 8</vt:lpstr>
      <vt:lpstr>PowerPoint Presentation</vt:lpstr>
      <vt:lpstr>Slide 9</vt:lpstr>
      <vt:lpstr>PowerPoint Presentation</vt:lpstr>
      <vt:lpstr>Slide 10</vt:lpstr>
      <vt:lpstr>PowerPoint Presentation</vt:lpstr>
      <vt:lpstr>Slide 11</vt:lpstr>
      <vt:lpstr>PowerPoint Presentation</vt:lpstr>
      <vt:lpstr>Slide 12</vt:lpstr>
      <vt:lpstr>PowerPoint Presentation</vt:lpstr>
      <vt:lpstr>Slide 13</vt:lpstr>
      <vt:lpstr>PowerPoint Presentation</vt:lpstr>
      <vt:lpstr>Slide 14</vt:lpstr>
      <vt:lpstr>PowerPoint Presentation</vt:lpstr>
      <vt:lpstr>Slide 15</vt:lpstr>
      <vt:lpstr>PowerPoint Presentation</vt:lpstr>
      <vt:lpstr>Slide 16</vt:lpstr>
      <vt:lpstr>PowerPoint Presentation</vt:lpstr>
      <vt:lpstr>Slide 17</vt:lpstr>
      <vt:lpstr>PowerPoint Presentation</vt:lpstr>
      <vt:lpstr>Slide 18</vt:lpstr>
      <vt:lpstr>PowerPoint Presentation</vt:lpstr>
      <vt:lpstr>Slide 19</vt:lpstr>
      <vt:lpstr>PowerPoint Presentation</vt:lpstr>
      <vt:lpstr>Slide 20</vt:lpstr>
      <vt:lpstr>PowerPoint Presentation</vt:lpstr>
      <vt:lpstr>Slide 21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images</dc:title>
  <dc:creator>Medhurst</dc:creator>
  <cp:lastModifiedBy>Haines Rachel</cp:lastModifiedBy>
  <cp:revision>30</cp:revision>
  <dcterms:created xsi:type="dcterms:W3CDTF">2016-06-28T15:23:56Z</dcterms:created>
  <dcterms:modified xsi:type="dcterms:W3CDTF">2016-12-06T13:19:12Z</dcterms:modified>
</cp:coreProperties>
</file>