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9" r:id="rId3"/>
    <p:sldId id="344" r:id="rId4"/>
    <p:sldId id="381" r:id="rId5"/>
    <p:sldId id="418" r:id="rId6"/>
    <p:sldId id="383" r:id="rId7"/>
    <p:sldId id="380" r:id="rId8"/>
    <p:sldId id="325" r:id="rId9"/>
    <p:sldId id="257" r:id="rId10"/>
    <p:sldId id="324" r:id="rId11"/>
    <p:sldId id="260" r:id="rId12"/>
    <p:sldId id="341" r:id="rId13"/>
    <p:sldId id="333" r:id="rId14"/>
    <p:sldId id="334" r:id="rId15"/>
    <p:sldId id="342" r:id="rId16"/>
    <p:sldId id="283" r:id="rId17"/>
    <p:sldId id="268" r:id="rId18"/>
    <p:sldId id="331" r:id="rId19"/>
    <p:sldId id="332" r:id="rId20"/>
    <p:sldId id="284" r:id="rId21"/>
    <p:sldId id="329" r:id="rId22"/>
    <p:sldId id="328" r:id="rId23"/>
    <p:sldId id="330" r:id="rId24"/>
    <p:sldId id="335" r:id="rId25"/>
    <p:sldId id="434" r:id="rId26"/>
    <p:sldId id="285" r:id="rId27"/>
    <p:sldId id="339" r:id="rId28"/>
    <p:sldId id="337" r:id="rId29"/>
    <p:sldId id="338" r:id="rId30"/>
    <p:sldId id="433" r:id="rId31"/>
    <p:sldId id="420" r:id="rId32"/>
    <p:sldId id="272" r:id="rId33"/>
    <p:sldId id="422" r:id="rId34"/>
    <p:sldId id="274" r:id="rId35"/>
    <p:sldId id="423" r:id="rId36"/>
    <p:sldId id="276" r:id="rId37"/>
    <p:sldId id="424" r:id="rId38"/>
    <p:sldId id="273" r:id="rId39"/>
    <p:sldId id="279" r:id="rId40"/>
    <p:sldId id="425" r:id="rId41"/>
    <p:sldId id="28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43D3D-3183-4618-8E73-0673C32DAE67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64FF41-94EE-47E4-ADFC-EFEC6BEA4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5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9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8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9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7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3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5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58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8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33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7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Split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Forearm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thigh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2E17C-AD7D-4307-9943-36FF3EB042A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7590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5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55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68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89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check with Kim whether 0.5 was accepted in CLOTHES or whether</a:t>
            </a:r>
            <a:r>
              <a:rPr lang="en-GB" baseline="0" dirty="0" smtClean="0"/>
              <a:t> 1 is minimum score f</a:t>
            </a:r>
          </a:p>
          <a:p>
            <a:r>
              <a:rPr lang="en-GB" baseline="0" dirty="0" smtClean="0"/>
              <a:t>for presence of any sign?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4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16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96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61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65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1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58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20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6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05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78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56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70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34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91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75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8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3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0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9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2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4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E96-5AC9-40FC-9820-D424AC73F7CE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FB7B-AF73-46CC-8547-A360893E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CB93-29B3-44E0-9738-E456E66F3FB2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F3AD-F9CD-48B6-AC3A-EF8BE9E7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181F-1B06-4E39-9B7D-197CF8DD43D4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CA5-730A-4686-9964-D2D4A8DE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305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 larg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15888"/>
            <a:ext cx="26638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018-F997-4592-BA1A-18EC939D76C0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ACD8-1944-419E-9B7D-8CB334774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165850"/>
            <a:ext cx="1306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oN-UK-C-M_Blue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 larg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71450"/>
            <a:ext cx="20875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88640"/>
            <a:ext cx="641905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3DC7-9C60-4548-87D4-56B3A0ECC0B4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5768-8091-4E3F-88F7-71163AAF5C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05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oN-UK-C-M_Blue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7DD8-3276-4ABC-8631-8799065C1262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5836-7897-4F70-BEF9-564FCD235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3446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2D5F-4A9E-47F0-BEEE-D41EE07049D6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1B5A-91CE-47DE-9F5A-BCE479F84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306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753E-DBF8-4723-888F-17C04D41E0AE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156B-A1B5-46BA-AA88-2231C6139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092825"/>
            <a:ext cx="14605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0C9B-1C0E-4AE4-B62B-8E4FBFB7FEE3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BCB5-9D28-426C-B7F0-E81F558309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306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1D30-385F-4D0E-8F41-EB1BF9DDF372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188D-601F-45B6-895B-FF4CCEDD8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306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E789-5C2E-4612-A38A-5BA8F8833800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05BD-B104-494C-B92C-AF86FE482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2461-67C2-43FC-A98F-EE7708E7223F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D259-C1E3-48BA-9187-D2419B81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3568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2E50-1F8C-4CE4-BCCC-C2701320B7D8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3536-D260-4FFA-98B6-F695993DB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3568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76D3-7ABA-48A7-8903-B91514120B51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9A82-3842-4876-A2BD-D7C5AD403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oN-UK-C-M_Blu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092825"/>
            <a:ext cx="1492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306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4B1C-573F-4641-95E2-C441F67AF320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7215-03CA-427E-8D34-B185370AD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49C8-1563-4D39-8628-B65740E69048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9D3D-375D-4FA2-8A65-7610EE05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C4B9-65B5-49B3-8F68-78ABDCB4F4AD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D3A1-26F5-4C85-A8F4-666DDC5B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6ED7-0472-470A-A869-7F4475F206E5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8D1D-8B6E-4E33-9289-92E73F24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A9FC-8BE2-4FEE-B6C2-2BF6EA1C8F78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A07A-56DF-4C83-A47C-E48809E20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371B-2AFC-46B2-A9EC-BD914E44E341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73A1-0BFA-447C-A8F1-57707436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4F64-F664-4FE0-AD77-1345B8DC4237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3631-C8FC-42B9-A46A-FD62B864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94B3-B0E0-4597-A26F-DA31BF2CC003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9D66-4826-4F1F-BE37-1CE20E28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6F130-E06F-4225-882C-9C27716223CB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6DC59-71ED-43D8-AF41-CC77FB36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02387-943E-4DB2-BD69-98DABBA3D16E}" type="datetimeFigureOut">
              <a:rPr lang="en-GB"/>
              <a:pPr>
                <a:defRPr/>
              </a:pPr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D1FBD-5897-40A8-B727-BC19E9AE6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362200"/>
            <a:ext cx="7772400" cy="1470025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4400" dirty="0" smtClean="0"/>
              <a:t>Introduction to assessing the severity of eczema using EASI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383463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648200" y="6427788"/>
            <a:ext cx="563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100" b="1"/>
              <a:t>PO SCORAD training </a:t>
            </a:r>
          </a:p>
          <a:p>
            <a:r>
              <a:rPr lang="en-GB" altLang="en-US" sz="1100"/>
              <a:t>www.</a:t>
            </a:r>
            <a:r>
              <a:rPr lang="en-GB" altLang="en-US" sz="1100" b="1"/>
              <a:t>opened</a:t>
            </a:r>
            <a:r>
              <a:rPr lang="en-GB" altLang="en-US" sz="1100"/>
              <a:t>-</a:t>
            </a:r>
            <a:r>
              <a:rPr lang="en-GB" altLang="en-US" sz="1100" b="1"/>
              <a:t>dermatology</a:t>
            </a:r>
            <a:r>
              <a:rPr lang="en-GB" altLang="en-US" sz="1100"/>
              <a:t>.com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133600" y="228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1" indent="-514350"/>
            <a:r>
              <a:rPr lang="en-GB" altLang="en-US" sz="2800"/>
              <a:t>Oedema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990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05400" y="990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71600" y="3657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05400" y="3657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www.expertconsultbook.com/expertconsult/b/bbmapAsset?appID=NGE&amp;isbn=978-1-4377-0412-9&amp;eid=4-u1.0-B978-1-4377-0412-9..00003-4..f003-008-9781437704129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26627" name="AutoShape 4" descr="http://www.expertconsultbook.com/expertconsult/b/bbmapAsset?appID=NGE&amp;isbn=978-1-4377-0412-9&amp;eid=4-u1.0-B978-1-4377-0412-9..00003-4..f003-008-9781437704129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pic>
        <p:nvPicPr>
          <p:cNvPr id="26628" name="Picture 3" descr="bbmapAss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422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6054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862138"/>
            <a:ext cx="5000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www.expertconsultbook.com/expertconsult/b/bbmapAsset?appID=NGE&amp;isbn=978-1-4377-0412-9&amp;eid=4-u1.0-B978-1-4377-0412-9..00003-4..f003-008-9781437704129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pic>
        <p:nvPicPr>
          <p:cNvPr id="29699" name="Picture 2" descr="bbmapAsset (1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602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Excoriation (scratching)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4" b="33555"/>
          <a:stretch>
            <a:fillRect/>
          </a:stretch>
        </p:blipFill>
        <p:spPr>
          <a:xfrm>
            <a:off x="685800" y="1828800"/>
            <a:ext cx="7772399" cy="250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4453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648200" y="6503988"/>
            <a:ext cx="563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100" b="1"/>
              <a:t>PO SCORAD training </a:t>
            </a:r>
          </a:p>
          <a:p>
            <a:r>
              <a:rPr lang="en-GB" altLang="en-US" sz="1100"/>
              <a:t>www.</a:t>
            </a:r>
            <a:r>
              <a:rPr lang="en-GB" altLang="en-US" sz="1100" b="1"/>
              <a:t>opened</a:t>
            </a:r>
            <a:r>
              <a:rPr lang="en-GB" altLang="en-US" sz="1100"/>
              <a:t>-</a:t>
            </a:r>
            <a:r>
              <a:rPr lang="en-GB" altLang="en-US" sz="1100" b="1"/>
              <a:t>dermatology</a:t>
            </a:r>
            <a:r>
              <a:rPr lang="en-GB" altLang="en-US" sz="1100"/>
              <a:t>.com 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743200" y="3810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 dirty="0"/>
              <a:t>3. Excoriation (scratching)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2192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57800" y="12192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47800" y="3962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57800" y="3962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37703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4495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4. </a:t>
            </a:r>
            <a:r>
              <a:rPr lang="en-US" b="1" dirty="0" err="1" smtClean="0"/>
              <a:t>Lichenification</a:t>
            </a:r>
            <a:r>
              <a:rPr lang="en-US" b="1" dirty="0" smtClean="0"/>
              <a:t> </a:t>
            </a:r>
            <a:r>
              <a:rPr lang="en-US" b="1" dirty="0"/>
              <a:t>assessments by palpation and visual examination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0" b="5648"/>
          <a:stretch>
            <a:fillRect/>
          </a:stretch>
        </p:blipFill>
        <p:spPr>
          <a:xfrm>
            <a:off x="533400" y="1905000"/>
            <a:ext cx="7894955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600200"/>
            <a:ext cx="24384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4 body regions   </a:t>
            </a: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2895600"/>
            <a:ext cx="4057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3276600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6390" name="Group 48"/>
          <p:cNvGrpSpPr>
            <a:grpSpLocks/>
          </p:cNvGrpSpPr>
          <p:nvPr/>
        </p:nvGrpSpPr>
        <p:grpSpPr bwMode="auto">
          <a:xfrm>
            <a:off x="2667000" y="2895600"/>
            <a:ext cx="3657600" cy="3113088"/>
            <a:chOff x="457200" y="2895600"/>
            <a:chExt cx="3657600" cy="3112532"/>
          </a:xfrm>
        </p:grpSpPr>
        <p:sp>
          <p:nvSpPr>
            <p:cNvPr id="16392" name="TextBox 6"/>
            <p:cNvSpPr txBox="1">
              <a:spLocks noChangeArrowheads="1"/>
            </p:cNvSpPr>
            <p:nvPr/>
          </p:nvSpPr>
          <p:spPr bwMode="auto">
            <a:xfrm>
              <a:off x="1066800" y="2907268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3200400" y="3810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419328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0" y="4266955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400" y="4724073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4724073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0" y="4495514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4495514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4266955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4343141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" y="3809837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0200" y="3809837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373365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373365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0600" y="563831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0" y="563831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5409751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6600" y="5409751"/>
              <a:ext cx="2286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0" y="4876446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76600" y="4876446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6413" name="TextBox 33"/>
            <p:cNvSpPr txBox="1">
              <a:spLocks noChangeArrowheads="1"/>
            </p:cNvSpPr>
            <p:nvPr/>
          </p:nvSpPr>
          <p:spPr bwMode="auto">
            <a:xfrm>
              <a:off x="3200400" y="2895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6414" name="TextBox 35"/>
            <p:cNvSpPr txBox="1">
              <a:spLocks noChangeArrowheads="1"/>
            </p:cNvSpPr>
            <p:nvPr/>
          </p:nvSpPr>
          <p:spPr bwMode="auto">
            <a:xfrm>
              <a:off x="9144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15" name="TextBox 37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16" name="TextBox 38"/>
            <p:cNvSpPr txBox="1">
              <a:spLocks noChangeArrowheads="1"/>
            </p:cNvSpPr>
            <p:nvPr/>
          </p:nvSpPr>
          <p:spPr bwMode="auto">
            <a:xfrm>
              <a:off x="990600" y="4191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17" name="TextBox 39"/>
            <p:cNvSpPr txBox="1">
              <a:spLocks noChangeArrowheads="1"/>
            </p:cNvSpPr>
            <p:nvPr/>
          </p:nvSpPr>
          <p:spPr bwMode="auto">
            <a:xfrm>
              <a:off x="1219200" y="4191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18" name="TextBox 40"/>
            <p:cNvSpPr txBox="1">
              <a:spLocks noChangeArrowheads="1"/>
            </p:cNvSpPr>
            <p:nvPr/>
          </p:nvSpPr>
          <p:spPr bwMode="auto">
            <a:xfrm>
              <a:off x="29718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19" name="TextBox 41"/>
            <p:cNvSpPr txBox="1">
              <a:spLocks noChangeArrowheads="1"/>
            </p:cNvSpPr>
            <p:nvPr/>
          </p:nvSpPr>
          <p:spPr bwMode="auto">
            <a:xfrm>
              <a:off x="33528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20" name="TextBox 42"/>
            <p:cNvSpPr txBox="1">
              <a:spLocks noChangeArrowheads="1"/>
            </p:cNvSpPr>
            <p:nvPr/>
          </p:nvSpPr>
          <p:spPr bwMode="auto">
            <a:xfrm>
              <a:off x="3048000" y="4038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21" name="TextBox 43"/>
            <p:cNvSpPr txBox="1">
              <a:spLocks noChangeArrowheads="1"/>
            </p:cNvSpPr>
            <p:nvPr/>
          </p:nvSpPr>
          <p:spPr bwMode="auto">
            <a:xfrm>
              <a:off x="3352800" y="4038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600" y="5181192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5181192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04800" y="2286000"/>
            <a:ext cx="22860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  <a:latin typeface="+mn-lt"/>
                <a:cs typeface="+mn-cs"/>
              </a:rPr>
              <a:t>1 : Head/Neck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cs typeface="+mn-cs"/>
              </a:rPr>
              <a:t>2: Trunk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  <a:latin typeface="+mn-lt"/>
                <a:cs typeface="+mn-cs"/>
              </a:rPr>
              <a:t>3: Upper extremities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6"/>
                </a:solidFill>
                <a:latin typeface="+mn-lt"/>
                <a:cs typeface="+mn-cs"/>
              </a:rPr>
              <a:t>4: Lower extremities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2300288"/>
            <a:ext cx="7400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124200" y="914400"/>
            <a:ext cx="3283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4000" b="1" dirty="0" err="1"/>
              <a:t>Lichenification</a:t>
            </a:r>
            <a:endParaRPr lang="en-GB" altLang="en-US" sz="3600" b="1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800600" y="4648200"/>
            <a:ext cx="563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100" b="1"/>
              <a:t>PO SCORAD training </a:t>
            </a:r>
          </a:p>
          <a:p>
            <a:r>
              <a:rPr lang="en-GB" altLang="en-US" sz="1100"/>
              <a:t>www.</a:t>
            </a:r>
            <a:r>
              <a:rPr lang="en-GB" altLang="en-US" sz="1100" b="1"/>
              <a:t>opened</a:t>
            </a:r>
            <a:r>
              <a:rPr lang="en-GB" altLang="en-US" sz="1100"/>
              <a:t>-</a:t>
            </a:r>
            <a:r>
              <a:rPr lang="en-GB" altLang="en-US" sz="1100" b="1"/>
              <a:t>dermatology</a:t>
            </a:r>
            <a:r>
              <a:rPr lang="en-GB" altLang="en-US" sz="1100"/>
              <a:t>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err="1" smtClean="0"/>
              <a:t>Lichenification</a:t>
            </a:r>
            <a:r>
              <a:rPr lang="en-GB" altLang="en-US" sz="4000" b="1" dirty="0" smtClean="0"/>
              <a:t> (“elephant skin”) </a:t>
            </a:r>
          </a:p>
        </p:txBody>
      </p:sp>
      <p:pic>
        <p:nvPicPr>
          <p:cNvPr id="34820" name="Picture 2" descr="http://fc08.deviantart.net/fs43/i/2009/094/1/1/Elephant_Skin_by_Bons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55975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62138"/>
            <a:ext cx="51816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394335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37830"/>
            <a:ext cx="6934200" cy="52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>What if there are patches with different severity in the same body region?</a:t>
            </a:r>
            <a:endParaRPr lang="en-GB" sz="3600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6877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dirty="0" smtClean="0"/>
              <a:t>E.g. In upper extremities </a:t>
            </a:r>
          </a:p>
          <a:p>
            <a:pPr eaLnBrk="1" hangingPunct="1"/>
            <a:r>
              <a:rPr lang="en-GB" altLang="en-US" dirty="0" smtClean="0"/>
              <a:t>One patch scores </a:t>
            </a:r>
            <a:r>
              <a:rPr lang="en-GB" altLang="en-US" dirty="0" smtClean="0">
                <a:solidFill>
                  <a:srgbClr val="FF0000"/>
                </a:solidFill>
              </a:rPr>
              <a:t>2 </a:t>
            </a:r>
            <a:r>
              <a:rPr lang="en-GB" altLang="en-US" dirty="0" smtClean="0"/>
              <a:t>for redness</a:t>
            </a:r>
          </a:p>
          <a:p>
            <a:pPr eaLnBrk="1" hangingPunct="1"/>
            <a:r>
              <a:rPr lang="en-GB" altLang="en-US" dirty="0" smtClean="0"/>
              <a:t>Another patch scores </a:t>
            </a:r>
            <a:r>
              <a:rPr lang="en-GB" altLang="en-US" dirty="0" smtClean="0">
                <a:solidFill>
                  <a:srgbClr val="FF0000"/>
                </a:solidFill>
              </a:rPr>
              <a:t>3 </a:t>
            </a:r>
            <a:r>
              <a:rPr lang="en-GB" altLang="en-US" dirty="0" smtClean="0"/>
              <a:t>for redness </a:t>
            </a:r>
          </a:p>
          <a:p>
            <a:pPr eaLnBrk="1" hangingPunct="1">
              <a:buNone/>
            </a:pPr>
            <a:endParaRPr lang="en-GB" altLang="en-US" b="1" dirty="0" smtClean="0"/>
          </a:p>
          <a:p>
            <a:pPr lvl="1" eaLnBrk="1" hangingPunct="1"/>
            <a:r>
              <a:rPr lang="en-GB" altLang="en-US" b="1" dirty="0" smtClean="0"/>
              <a:t>the average severity for redness in this body region will be </a:t>
            </a:r>
            <a:r>
              <a:rPr lang="en-GB" altLang="en-US" b="1" dirty="0" smtClean="0">
                <a:solidFill>
                  <a:srgbClr val="FF0000"/>
                </a:solidFill>
              </a:rPr>
              <a:t>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Eczema on dark skin </a:t>
            </a:r>
          </a:p>
        </p:txBody>
      </p:sp>
      <p:pic>
        <p:nvPicPr>
          <p:cNvPr id="41987" name="Picture 2" descr="http://www.tti.library.tcu.edu.tw/DERMATOLOGY/ec/img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Eczema on dark skin </a:t>
            </a:r>
          </a:p>
        </p:txBody>
      </p:sp>
      <p:pic>
        <p:nvPicPr>
          <p:cNvPr id="43011" name="Picture 2" descr="http://www.pcds.org.uk/ee/images/made/ee/images/uploads/clinical/AE10_722_484_http:www.pcds.org.ukeeassetsimgwatermark.gif_0_0_80_r_b_-5_-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172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.webmd.com/dtmcms/live/webmd/consumer_assets/site_images/articles/health_tools/eczema_overview_slideshow/princ_rm_photo_of_child_scratching_ecz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727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0"/>
            <a:ext cx="2438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EASI score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1580" y="3182899"/>
            <a:ext cx="2667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Percentage of surface affected by eczema</a:t>
            </a:r>
          </a:p>
          <a:p>
            <a:r>
              <a:rPr lang="en-GB" sz="2000" b="1" dirty="0" smtClean="0"/>
              <a:t>for </a:t>
            </a:r>
            <a:r>
              <a:rPr lang="en-GB" sz="2000" b="1" u="sng" dirty="0" smtClean="0"/>
              <a:t>each body region </a:t>
            </a:r>
            <a:endParaRPr lang="en-GB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04510" y="3164531"/>
            <a:ext cx="3200400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Severity</a:t>
            </a:r>
            <a:r>
              <a:rPr lang="en-GB" sz="2000" dirty="0" smtClean="0"/>
              <a:t> of </a:t>
            </a:r>
            <a:r>
              <a:rPr lang="en-GB" sz="2000" b="1" dirty="0" smtClean="0"/>
              <a:t>4 key signs </a:t>
            </a:r>
            <a:r>
              <a:rPr lang="en-GB" sz="2000" dirty="0" smtClean="0"/>
              <a:t>for </a:t>
            </a:r>
            <a:r>
              <a:rPr lang="en-GB" sz="2000" b="1" dirty="0" smtClean="0"/>
              <a:t>each body region</a:t>
            </a:r>
          </a:p>
          <a:p>
            <a:pPr marL="354013" lvl="1" indent="-261938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dirty="0" err="1" smtClean="0"/>
              <a:t>Erythema</a:t>
            </a:r>
            <a:r>
              <a:rPr lang="en-GB" sz="1600" dirty="0" smtClean="0"/>
              <a:t> (redness)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Oedema / </a:t>
            </a:r>
            <a:r>
              <a:rPr lang="en-GB" sz="1600" dirty="0" err="1" smtClean="0"/>
              <a:t>papulation</a:t>
            </a:r>
            <a:endParaRPr lang="en-GB" sz="1600" dirty="0" smtClean="0"/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Excoriation (scratching)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err="1" smtClean="0"/>
              <a:t>Lichenification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B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39" y="4519848"/>
            <a:ext cx="36880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.g. 50% of </a:t>
            </a:r>
            <a:r>
              <a:rPr lang="en-GB" b="1" dirty="0" smtClean="0">
                <a:solidFill>
                  <a:srgbClr val="00B050"/>
                </a:solidFill>
              </a:rPr>
              <a:t>head and neck </a:t>
            </a:r>
            <a:r>
              <a:rPr lang="en-GB" dirty="0" smtClean="0"/>
              <a:t>area is affected by eczema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18160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No requirement to </a:t>
            </a:r>
            <a:r>
              <a:rPr lang="en-GB" sz="1400" b="1" i="1" dirty="0"/>
              <a:t>add  up the surface area of different body </a:t>
            </a:r>
            <a:r>
              <a:rPr lang="en-GB" sz="1400" b="1" i="1" dirty="0" smtClean="0"/>
              <a:t>regions</a:t>
            </a:r>
            <a:endParaRPr lang="en-GB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85800"/>
            <a:ext cx="3505200" cy="1384995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For </a:t>
            </a:r>
            <a:r>
              <a:rPr lang="en-GB" sz="2000" b="1" dirty="0" smtClean="0"/>
              <a:t>each </a:t>
            </a:r>
            <a:r>
              <a:rPr lang="en-GB" sz="2000" dirty="0" smtClean="0"/>
              <a:t>of the</a:t>
            </a:r>
            <a:r>
              <a:rPr lang="en-GB" sz="2000" b="1" dirty="0" smtClean="0"/>
              <a:t> 4 body regions   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1 : Head/Neck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2: Trunk 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3: Upper extremities</a:t>
            </a:r>
          </a:p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4: Lower extremities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20574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14600" y="20574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0"/>
            <a:ext cx="2438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EASI score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1580" y="3182899"/>
            <a:ext cx="2667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Percentage of surface affected by eczema</a:t>
            </a:r>
          </a:p>
          <a:p>
            <a:r>
              <a:rPr lang="en-GB" sz="2000" b="1" dirty="0" smtClean="0"/>
              <a:t>for </a:t>
            </a:r>
            <a:r>
              <a:rPr lang="en-GB" sz="2000" b="1" u="sng" dirty="0" smtClean="0"/>
              <a:t>each body region </a:t>
            </a:r>
            <a:endParaRPr lang="en-GB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04510" y="3164531"/>
            <a:ext cx="3200400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Severity</a:t>
            </a:r>
            <a:r>
              <a:rPr lang="en-GB" sz="2000" dirty="0" smtClean="0"/>
              <a:t> of </a:t>
            </a:r>
            <a:r>
              <a:rPr lang="en-GB" sz="2000" b="1" dirty="0" smtClean="0"/>
              <a:t>4 key signs </a:t>
            </a:r>
            <a:r>
              <a:rPr lang="en-GB" sz="2000" dirty="0" smtClean="0"/>
              <a:t>for </a:t>
            </a:r>
            <a:r>
              <a:rPr lang="en-GB" sz="2000" b="1" dirty="0" smtClean="0"/>
              <a:t>each body region</a:t>
            </a:r>
          </a:p>
          <a:p>
            <a:pPr marL="354013" lvl="1" indent="-261938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dirty="0" err="1" smtClean="0"/>
              <a:t>Erythema</a:t>
            </a:r>
            <a:r>
              <a:rPr lang="en-GB" sz="1600" dirty="0" smtClean="0"/>
              <a:t> (redness)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Oedema / </a:t>
            </a:r>
            <a:r>
              <a:rPr lang="en-GB" sz="1600" dirty="0" err="1" smtClean="0"/>
              <a:t>papulation</a:t>
            </a:r>
            <a:endParaRPr lang="en-GB" sz="1600" dirty="0" smtClean="0"/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Excoriation (scratching)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err="1" smtClean="0"/>
              <a:t>Lichenification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B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39" y="4519848"/>
            <a:ext cx="36880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.g. 50% of </a:t>
            </a:r>
            <a:r>
              <a:rPr lang="en-GB" b="1" dirty="0" smtClean="0">
                <a:solidFill>
                  <a:srgbClr val="00B050"/>
                </a:solidFill>
              </a:rPr>
              <a:t>head and neck </a:t>
            </a:r>
            <a:r>
              <a:rPr lang="en-GB" dirty="0" smtClean="0"/>
              <a:t>area is affected by eczema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18160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No requirement to </a:t>
            </a:r>
            <a:r>
              <a:rPr lang="en-GB" sz="1400" b="1" i="1" dirty="0"/>
              <a:t>add  up the surface area of different body </a:t>
            </a:r>
            <a:r>
              <a:rPr lang="en-GB" sz="1400" b="1" i="1" dirty="0" smtClean="0"/>
              <a:t>regions</a:t>
            </a:r>
            <a:endParaRPr lang="en-GB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85800"/>
            <a:ext cx="3505200" cy="1384995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For </a:t>
            </a:r>
            <a:r>
              <a:rPr lang="en-GB" sz="2000" b="1" dirty="0" smtClean="0"/>
              <a:t>each </a:t>
            </a:r>
            <a:r>
              <a:rPr lang="en-GB" sz="2000" dirty="0" smtClean="0"/>
              <a:t>of the</a:t>
            </a:r>
            <a:r>
              <a:rPr lang="en-GB" sz="2000" b="1" dirty="0" smtClean="0"/>
              <a:t> 4 body regions   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1 : Head/Neck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2: Trunk 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3: Upper extremities</a:t>
            </a:r>
          </a:p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4: Lower extremities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20574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14600" y="20574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62332"/>
            <a:ext cx="2438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EASI score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39" y="4519848"/>
            <a:ext cx="36880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.g. 50% of </a:t>
            </a:r>
            <a:r>
              <a:rPr lang="en-GB" b="1" dirty="0" smtClean="0">
                <a:solidFill>
                  <a:srgbClr val="00B050"/>
                </a:solidFill>
              </a:rPr>
              <a:t>head and neck </a:t>
            </a:r>
            <a:r>
              <a:rPr lang="en-GB" dirty="0" smtClean="0"/>
              <a:t>area is affected by eczema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18160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No requirement to </a:t>
            </a:r>
            <a:r>
              <a:rPr lang="en-GB" sz="1400" b="1" i="1" dirty="0"/>
              <a:t>add  up the surface area of different body </a:t>
            </a:r>
            <a:r>
              <a:rPr lang="en-GB" sz="1400" b="1" i="1" dirty="0" smtClean="0"/>
              <a:t>regions</a:t>
            </a:r>
            <a:endParaRPr lang="en-GB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85800"/>
            <a:ext cx="3505200" cy="1384995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For </a:t>
            </a:r>
            <a:r>
              <a:rPr lang="en-GB" sz="2000" b="1" dirty="0" smtClean="0"/>
              <a:t>each of the 4 body regions   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1 : Head/Neck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2: Trunk 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3: Upper extremities</a:t>
            </a:r>
          </a:p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4: Lower extremities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14600" y="20574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3124200"/>
            <a:ext cx="2667000" cy="1016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835944"/>
            <a:ext cx="24384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4 body regions   </a:t>
            </a:r>
          </a:p>
        </p:txBody>
      </p:sp>
      <p:sp>
        <p:nvSpPr>
          <p:cNvPr id="901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Tip - don’t </a:t>
            </a:r>
            <a:r>
              <a:rPr lang="en-GB" dirty="0">
                <a:solidFill>
                  <a:srgbClr val="FF0000"/>
                </a:solidFill>
              </a:rPr>
              <a:t>get too hung up on </a:t>
            </a:r>
            <a:r>
              <a:rPr lang="en-GB" dirty="0" smtClean="0">
                <a:solidFill>
                  <a:srgbClr val="FF0000"/>
                </a:solidFill>
              </a:rPr>
              <a:t>accuracy – broad bands are used</a:t>
            </a:r>
            <a:endParaRPr lang="en-GB" altLang="en-US" dirty="0" smtClean="0"/>
          </a:p>
        </p:txBody>
      </p:sp>
      <p:pic>
        <p:nvPicPr>
          <p:cNvPr id="901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2895600"/>
            <a:ext cx="4057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12"/>
          <p:cNvSpPr txBox="1">
            <a:spLocks noChangeArrowheads="1"/>
          </p:cNvSpPr>
          <p:nvPr/>
        </p:nvSpPr>
        <p:spPr bwMode="auto">
          <a:xfrm>
            <a:off x="3276600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90118" name="Group 48"/>
          <p:cNvGrpSpPr>
            <a:grpSpLocks/>
          </p:cNvGrpSpPr>
          <p:nvPr/>
        </p:nvGrpSpPr>
        <p:grpSpPr bwMode="auto">
          <a:xfrm>
            <a:off x="2667000" y="2895600"/>
            <a:ext cx="3657600" cy="3113088"/>
            <a:chOff x="457200" y="2895600"/>
            <a:chExt cx="3657600" cy="3112532"/>
          </a:xfrm>
        </p:grpSpPr>
        <p:sp>
          <p:nvSpPr>
            <p:cNvPr id="90120" name="TextBox 6"/>
            <p:cNvSpPr txBox="1">
              <a:spLocks noChangeArrowheads="1"/>
            </p:cNvSpPr>
            <p:nvPr/>
          </p:nvSpPr>
          <p:spPr bwMode="auto">
            <a:xfrm>
              <a:off x="1066800" y="2907268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90121" name="TextBox 9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90122" name="TextBox 10"/>
            <p:cNvSpPr txBox="1">
              <a:spLocks noChangeArrowheads="1"/>
            </p:cNvSpPr>
            <p:nvPr/>
          </p:nvSpPr>
          <p:spPr bwMode="auto">
            <a:xfrm>
              <a:off x="3200400" y="3810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4419328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0" y="4266955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400" y="4724073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4724073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0" y="4495514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4495514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4266955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4343141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" y="3809837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0200" y="3809837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373365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373365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0600" y="563831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0" y="5638310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5409751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6600" y="5409751"/>
              <a:ext cx="2286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0" y="4876446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76600" y="4876446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90141" name="TextBox 33"/>
            <p:cNvSpPr txBox="1">
              <a:spLocks noChangeArrowheads="1"/>
            </p:cNvSpPr>
            <p:nvPr/>
          </p:nvSpPr>
          <p:spPr bwMode="auto">
            <a:xfrm>
              <a:off x="3200400" y="2895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90142" name="TextBox 35"/>
            <p:cNvSpPr txBox="1">
              <a:spLocks noChangeArrowheads="1"/>
            </p:cNvSpPr>
            <p:nvPr/>
          </p:nvSpPr>
          <p:spPr bwMode="auto">
            <a:xfrm>
              <a:off x="9144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3" name="TextBox 37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4" name="TextBox 38"/>
            <p:cNvSpPr txBox="1">
              <a:spLocks noChangeArrowheads="1"/>
            </p:cNvSpPr>
            <p:nvPr/>
          </p:nvSpPr>
          <p:spPr bwMode="auto">
            <a:xfrm>
              <a:off x="990600" y="4191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5" name="TextBox 39"/>
            <p:cNvSpPr txBox="1">
              <a:spLocks noChangeArrowheads="1"/>
            </p:cNvSpPr>
            <p:nvPr/>
          </p:nvSpPr>
          <p:spPr bwMode="auto">
            <a:xfrm>
              <a:off x="1219200" y="4191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6" name="TextBox 40"/>
            <p:cNvSpPr txBox="1">
              <a:spLocks noChangeArrowheads="1"/>
            </p:cNvSpPr>
            <p:nvPr/>
          </p:nvSpPr>
          <p:spPr bwMode="auto">
            <a:xfrm>
              <a:off x="29718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7" name="TextBox 41"/>
            <p:cNvSpPr txBox="1">
              <a:spLocks noChangeArrowheads="1"/>
            </p:cNvSpPr>
            <p:nvPr/>
          </p:nvSpPr>
          <p:spPr bwMode="auto">
            <a:xfrm>
              <a:off x="33528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8" name="TextBox 42"/>
            <p:cNvSpPr txBox="1">
              <a:spLocks noChangeArrowheads="1"/>
            </p:cNvSpPr>
            <p:nvPr/>
          </p:nvSpPr>
          <p:spPr bwMode="auto">
            <a:xfrm>
              <a:off x="3048000" y="4038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0149" name="TextBox 43"/>
            <p:cNvSpPr txBox="1">
              <a:spLocks noChangeArrowheads="1"/>
            </p:cNvSpPr>
            <p:nvPr/>
          </p:nvSpPr>
          <p:spPr bwMode="auto">
            <a:xfrm>
              <a:off x="3352800" y="4038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600" y="5181192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5181192"/>
              <a:ext cx="3048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/>
                  </a:solidFill>
                  <a:latin typeface="+mn-lt"/>
                  <a:cs typeface="+mn-cs"/>
                </a:rPr>
                <a:t>4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28600" y="2971800"/>
            <a:ext cx="22860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  <a:latin typeface="+mn-lt"/>
                <a:cs typeface="+mn-cs"/>
              </a:rPr>
              <a:t>1 : Head/Neck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cs typeface="+mn-cs"/>
              </a:rPr>
              <a:t>2: Trunk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  <a:latin typeface="+mn-lt"/>
                <a:cs typeface="+mn-cs"/>
              </a:rPr>
              <a:t>3: Upper extremities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6"/>
                </a:solidFill>
                <a:latin typeface="+mn-lt"/>
                <a:cs typeface="+mn-cs"/>
              </a:rPr>
              <a:t>4: Lower extremities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 and Neck – </a:t>
            </a:r>
            <a:r>
              <a:rPr lang="en-GB" dirty="0" smtClean="0">
                <a:solidFill>
                  <a:srgbClr val="FF0000"/>
                </a:solidFill>
              </a:rPr>
              <a:t>start by using these percentages to guide you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5553" r="2778" b="11478"/>
          <a:stretch/>
        </p:blipFill>
        <p:spPr>
          <a:xfrm>
            <a:off x="1600200" y="1828800"/>
            <a:ext cx="5791200" cy="36310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667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304800" y="2667000"/>
            <a:ext cx="304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Assessed for each body region:</a:t>
            </a:r>
          </a:p>
          <a:p>
            <a:pPr lvl="1"/>
            <a:r>
              <a:rPr lang="en-GB" altLang="en-US"/>
              <a:t>0 = None</a:t>
            </a:r>
          </a:p>
          <a:p>
            <a:pPr lvl="1"/>
            <a:r>
              <a:rPr lang="en-GB" altLang="en-US"/>
              <a:t>1= &lt;10%</a:t>
            </a:r>
          </a:p>
          <a:p>
            <a:pPr lvl="1"/>
            <a:r>
              <a:rPr lang="en-GB" altLang="en-US"/>
              <a:t>2 = 10 to &lt;30%</a:t>
            </a:r>
          </a:p>
          <a:p>
            <a:pPr lvl="1"/>
            <a:r>
              <a:rPr lang="en-GB" altLang="en-US"/>
              <a:t>3 = 30 to &lt;50%</a:t>
            </a:r>
          </a:p>
          <a:p>
            <a:pPr lvl="1"/>
            <a:r>
              <a:rPr lang="en-GB" altLang="en-US"/>
              <a:t>4 = 50 to &lt;70%</a:t>
            </a:r>
          </a:p>
          <a:p>
            <a:pPr lvl="1"/>
            <a:r>
              <a:rPr lang="en-GB" altLang="en-US"/>
              <a:t>5 = 70 to &lt;90%</a:t>
            </a:r>
          </a:p>
          <a:p>
            <a:pPr lvl="1"/>
            <a:r>
              <a:rPr lang="en-GB" altLang="en-US"/>
              <a:t>6 = 90 to &lt;100%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6096000"/>
            <a:ext cx="25908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Head/Neck : 27%   </a:t>
            </a:r>
            <a:r>
              <a:rPr lang="en-GB" b="1" dirty="0">
                <a:solidFill>
                  <a:schemeClr val="tx1"/>
                </a:solidFill>
              </a:rPr>
              <a:t>=   2</a:t>
            </a:r>
          </a:p>
        </p:txBody>
      </p:sp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4171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62600" y="1219200"/>
            <a:ext cx="19812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Head/Neck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5800" y="3810000"/>
            <a:ext cx="1828800" cy="3048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19600" y="2133600"/>
            <a:ext cx="762000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11</a:t>
            </a:r>
            <a:r>
              <a:rPr lang="en-GB" dirty="0" smtClean="0">
                <a:solidFill>
                  <a:srgbClr val="FF0000"/>
                </a:solidFill>
              </a:rPr>
              <a:t>% </a:t>
            </a:r>
            <a:r>
              <a:rPr lang="en-GB" sz="1200" dirty="0" err="1" smtClean="0"/>
              <a:t>ie</a:t>
            </a:r>
            <a:r>
              <a:rPr lang="en-GB" sz="1200" dirty="0" smtClean="0"/>
              <a:t> 1/3 of 33%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209800"/>
            <a:ext cx="762000" cy="12926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17</a:t>
            </a:r>
            <a:r>
              <a:rPr lang="en-GB" dirty="0" smtClean="0">
                <a:solidFill>
                  <a:srgbClr val="FF0000"/>
                </a:solidFill>
              </a:rPr>
              <a:t>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 smtClean="0"/>
              <a:t>ie</a:t>
            </a:r>
            <a:r>
              <a:rPr lang="en-GB" sz="1200" dirty="0" smtClean="0"/>
              <a:t> all of back of neck which is 17%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42338" name="Group 9"/>
          <p:cNvGrpSpPr>
            <a:grpSpLocks/>
          </p:cNvGrpSpPr>
          <p:nvPr/>
        </p:nvGrpSpPr>
        <p:grpSpPr bwMode="auto">
          <a:xfrm>
            <a:off x="1828800" y="1371600"/>
            <a:ext cx="5257800" cy="4876800"/>
            <a:chOff x="0" y="0"/>
            <a:chExt cx="30251" cy="30187"/>
          </a:xfrm>
        </p:grpSpPr>
        <p:pic>
          <p:nvPicPr>
            <p:cNvPr id="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 l="24211" t="15369" r="22340" b="13516"/>
            <a:stretch>
              <a:fillRect/>
            </a:stretch>
          </p:blipFill>
          <p:spPr bwMode="auto">
            <a:xfrm>
              <a:off x="0" y="0"/>
              <a:ext cx="30251" cy="30187"/>
            </a:xfrm>
            <a:prstGeom prst="rect">
              <a:avLst/>
            </a:prstGeom>
            <a:pattFill prst="trellis">
              <a:fgClr>
                <a:srgbClr val="A2D4EE"/>
              </a:fgClr>
              <a:bgClr>
                <a:srgbClr val="FFFFFF"/>
              </a:bgClr>
            </a:pattFill>
          </p:spPr>
        </p:pic>
        <p:sp>
          <p:nvSpPr>
            <p:cNvPr id="5" name="Isosceles Triangle 39"/>
            <p:cNvSpPr>
              <a:spLocks noChangeArrowheads="1"/>
            </p:cNvSpPr>
            <p:nvPr/>
          </p:nvSpPr>
          <p:spPr bwMode="auto">
            <a:xfrm flipV="1">
              <a:off x="4272" y="13950"/>
              <a:ext cx="4938" cy="2650"/>
            </a:xfrm>
            <a:prstGeom prst="triangle">
              <a:avLst>
                <a:gd name="adj" fmla="val 50000"/>
              </a:avLst>
            </a:prstGeom>
            <a:solidFill>
              <a:srgbClr val="C7E4F1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2667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304800" y="2667000"/>
            <a:ext cx="304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Assessed for each body region:</a:t>
            </a:r>
          </a:p>
          <a:p>
            <a:pPr lvl="1"/>
            <a:r>
              <a:rPr lang="en-GB" altLang="en-US"/>
              <a:t>0 = None</a:t>
            </a:r>
          </a:p>
          <a:p>
            <a:pPr lvl="1"/>
            <a:r>
              <a:rPr lang="en-GB" altLang="en-US"/>
              <a:t>1= &lt;10%</a:t>
            </a:r>
          </a:p>
          <a:p>
            <a:pPr lvl="1"/>
            <a:r>
              <a:rPr lang="en-GB" altLang="en-US"/>
              <a:t>2 = 10 to &lt;30%</a:t>
            </a:r>
          </a:p>
          <a:p>
            <a:pPr lvl="1"/>
            <a:r>
              <a:rPr lang="en-GB" altLang="en-US"/>
              <a:t>3 = 30 to &lt;50%</a:t>
            </a:r>
          </a:p>
          <a:p>
            <a:pPr lvl="1"/>
            <a:r>
              <a:rPr lang="en-GB" altLang="en-US"/>
              <a:t>4 = 50 to &lt;70%</a:t>
            </a:r>
          </a:p>
          <a:p>
            <a:pPr lvl="1"/>
            <a:r>
              <a:rPr lang="en-GB" altLang="en-US"/>
              <a:t>5 = 70 to &lt;90%</a:t>
            </a:r>
          </a:p>
          <a:p>
            <a:pPr lvl="1"/>
            <a:r>
              <a:rPr lang="en-GB" altLang="en-US"/>
              <a:t>6 = 90 to &lt;100%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726112"/>
            <a:ext cx="2590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Trunk : </a:t>
            </a:r>
            <a:r>
              <a:rPr lang="en-GB" b="1" dirty="0" smtClean="0">
                <a:solidFill>
                  <a:srgbClr val="FF0000"/>
                </a:solidFill>
              </a:rPr>
              <a:t>26 %</a:t>
            </a:r>
            <a:r>
              <a:rPr lang="en-GB" b="1" dirty="0">
                <a:solidFill>
                  <a:schemeClr val="tx1"/>
                </a:solidFill>
              </a:rPr>
              <a:t> = </a:t>
            </a:r>
            <a:r>
              <a:rPr lang="en-GB" b="1" dirty="0" smtClean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2057400"/>
            <a:ext cx="4019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3807619"/>
            <a:ext cx="1905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943600" y="1143000"/>
            <a:ext cx="846138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</a:rPr>
              <a:t>Trunk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895600"/>
            <a:ext cx="7620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11% </a:t>
            </a:r>
            <a:r>
              <a:rPr lang="en-GB" sz="1200" dirty="0" err="1" smtClean="0"/>
              <a:t>ie</a:t>
            </a:r>
            <a:r>
              <a:rPr lang="en-GB" sz="1200" dirty="0" smtClean="0"/>
              <a:t> about 1/5 of 55%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819400"/>
            <a:ext cx="990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15% </a:t>
            </a:r>
            <a:r>
              <a:rPr lang="en-GB" dirty="0" err="1" smtClean="0"/>
              <a:t>ie</a:t>
            </a:r>
            <a:r>
              <a:rPr lang="en-GB" dirty="0" smtClean="0"/>
              <a:t> about 1/3 of 45%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5043" y="62044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Tip: you can “eyeball” whole area if you like, but tendency will be to overestimate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extremities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6" t="17484" r="22035" b="16483"/>
          <a:stretch/>
        </p:blipFill>
        <p:spPr bwMode="auto">
          <a:xfrm>
            <a:off x="2057400" y="1600200"/>
            <a:ext cx="5150265" cy="4332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2667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04800" y="2667000"/>
            <a:ext cx="304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Assessed for each body region:</a:t>
            </a:r>
          </a:p>
          <a:p>
            <a:pPr lvl="1"/>
            <a:r>
              <a:rPr lang="en-GB" altLang="en-US"/>
              <a:t>0 = None</a:t>
            </a:r>
          </a:p>
          <a:p>
            <a:pPr lvl="1"/>
            <a:r>
              <a:rPr lang="en-GB" altLang="en-US"/>
              <a:t>1= &lt;10%</a:t>
            </a:r>
          </a:p>
          <a:p>
            <a:pPr lvl="1"/>
            <a:r>
              <a:rPr lang="en-GB" altLang="en-US"/>
              <a:t>2 = 10 to &lt;30%</a:t>
            </a:r>
          </a:p>
          <a:p>
            <a:pPr lvl="1"/>
            <a:r>
              <a:rPr lang="en-GB" altLang="en-US"/>
              <a:t>3 = 30 to &lt;50%</a:t>
            </a:r>
          </a:p>
          <a:p>
            <a:pPr lvl="1"/>
            <a:r>
              <a:rPr lang="en-GB" altLang="en-US"/>
              <a:t>4 = 50 to &lt;70%</a:t>
            </a:r>
          </a:p>
          <a:p>
            <a:pPr lvl="1"/>
            <a:r>
              <a:rPr lang="en-GB" altLang="en-US"/>
              <a:t>5 = 70 to &lt;90%</a:t>
            </a:r>
          </a:p>
          <a:p>
            <a:pPr lvl="1"/>
            <a:r>
              <a:rPr lang="en-GB" altLang="en-US"/>
              <a:t>6 = 90 to &lt;100%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1052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6019800"/>
            <a:ext cx="34290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</a:rPr>
              <a:t>Upper extremities : 95 % </a:t>
            </a:r>
            <a:r>
              <a:rPr lang="en-GB" b="1" dirty="0"/>
              <a:t>= 6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1219200"/>
            <a:ext cx="19113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</a:rPr>
              <a:t>Upper extremities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5800" y="487680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2667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304800" y="2667000"/>
            <a:ext cx="304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Assessed for each body region:</a:t>
            </a:r>
          </a:p>
          <a:p>
            <a:pPr lvl="1"/>
            <a:r>
              <a:rPr lang="en-GB" altLang="en-US"/>
              <a:t>0 = None</a:t>
            </a:r>
          </a:p>
          <a:p>
            <a:pPr lvl="1"/>
            <a:r>
              <a:rPr lang="en-GB" altLang="en-US"/>
              <a:t>1= &lt;10%</a:t>
            </a:r>
          </a:p>
          <a:p>
            <a:pPr lvl="1"/>
            <a:r>
              <a:rPr lang="en-GB" altLang="en-US"/>
              <a:t>2 = 10 to &lt;30%</a:t>
            </a:r>
          </a:p>
          <a:p>
            <a:pPr lvl="1"/>
            <a:r>
              <a:rPr lang="en-GB" altLang="en-US"/>
              <a:t>3 = 30 to &lt;50%</a:t>
            </a:r>
          </a:p>
          <a:p>
            <a:pPr lvl="1"/>
            <a:r>
              <a:rPr lang="en-GB" altLang="en-US"/>
              <a:t>4 = 50 to &lt;70%</a:t>
            </a:r>
          </a:p>
          <a:p>
            <a:pPr lvl="1"/>
            <a:r>
              <a:rPr lang="en-GB" altLang="en-US"/>
              <a:t>5 = 70 to &lt;90%</a:t>
            </a:r>
          </a:p>
          <a:p>
            <a:pPr lvl="1"/>
            <a:r>
              <a:rPr lang="en-GB" altLang="en-US"/>
              <a:t>6 = 90 to &lt;100%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4929" y="5562600"/>
            <a:ext cx="34290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</a:rPr>
              <a:t>Upper extremities : 24% </a:t>
            </a:r>
            <a:r>
              <a:rPr lang="en-GB" b="1" dirty="0"/>
              <a:t>=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1219200"/>
            <a:ext cx="19113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</a:rPr>
              <a:t>Upper extremities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5800" y="373380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0576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81400" y="2819400"/>
            <a:ext cx="990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8+8 =16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2971800"/>
            <a:ext cx="990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4+4=8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6019800"/>
            <a:ext cx="741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Tip: If you really can’t work out rough % in your head, just imagine how many times the red area can be copied into the total area to fill it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 extremities</a:t>
            </a:r>
            <a:endParaRPr lang="en-GB" dirty="0"/>
          </a:p>
        </p:txBody>
      </p:sp>
      <p:grpSp>
        <p:nvGrpSpPr>
          <p:cNvPr id="143362" name="Group 8"/>
          <p:cNvGrpSpPr>
            <a:grpSpLocks/>
          </p:cNvGrpSpPr>
          <p:nvPr/>
        </p:nvGrpSpPr>
        <p:grpSpPr bwMode="auto">
          <a:xfrm>
            <a:off x="2209800" y="1524000"/>
            <a:ext cx="4714875" cy="4953000"/>
            <a:chOff x="33432" y="622"/>
            <a:chExt cx="28670" cy="28619"/>
          </a:xfrm>
        </p:grpSpPr>
        <p:pic>
          <p:nvPicPr>
            <p:cNvPr id="35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23790" t="14813" r="23737" b="15343"/>
            <a:stretch>
              <a:fillRect/>
            </a:stretch>
          </p:blipFill>
          <p:spPr bwMode="auto">
            <a:xfrm>
              <a:off x="33432" y="622"/>
              <a:ext cx="28671" cy="28619"/>
            </a:xfrm>
            <a:prstGeom prst="rect">
              <a:avLst/>
            </a:prstGeom>
            <a:noFill/>
          </p:spPr>
        </p:pic>
        <p:sp>
          <p:nvSpPr>
            <p:cNvPr id="36" name="Isosceles Triangle 36"/>
            <p:cNvSpPr>
              <a:spLocks noChangeArrowheads="1"/>
            </p:cNvSpPr>
            <p:nvPr/>
          </p:nvSpPr>
          <p:spPr bwMode="auto">
            <a:xfrm flipV="1">
              <a:off x="37724" y="14351"/>
              <a:ext cx="4833" cy="24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0"/>
            <a:ext cx="2438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EASI score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B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685800"/>
            <a:ext cx="3505200" cy="1384995"/>
          </a:xfrm>
          <a:prstGeom prst="rect">
            <a:avLst/>
          </a:prstGeom>
          <a:noFill/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For </a:t>
            </a:r>
            <a:r>
              <a:rPr lang="en-GB" sz="2000" b="1" dirty="0" smtClean="0"/>
              <a:t>each </a:t>
            </a:r>
            <a:r>
              <a:rPr lang="en-GB" sz="2000" dirty="0" smtClean="0"/>
              <a:t>of the</a:t>
            </a:r>
            <a:r>
              <a:rPr lang="en-GB" sz="2000" b="1" dirty="0" smtClean="0"/>
              <a:t> 4 body regions </a:t>
            </a:r>
            <a:r>
              <a:rPr lang="en-GB" sz="1600" b="1" dirty="0" smtClean="0">
                <a:solidFill>
                  <a:srgbClr val="00B050"/>
                </a:solidFill>
              </a:rPr>
              <a:t>1 : Head/Neck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2: Trunk 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3: Upper extremities</a:t>
            </a:r>
          </a:p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4: Lower extremities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20574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3124200"/>
            <a:ext cx="3200400" cy="20159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Severity</a:t>
            </a:r>
            <a:r>
              <a:rPr lang="en-GB" sz="2000" dirty="0" smtClean="0"/>
              <a:t> of </a:t>
            </a:r>
            <a:r>
              <a:rPr lang="en-GB" sz="2000" b="1" dirty="0" smtClean="0"/>
              <a:t>4 key signs </a:t>
            </a:r>
            <a:r>
              <a:rPr lang="en-GB" sz="2000" dirty="0" smtClean="0"/>
              <a:t>for </a:t>
            </a:r>
            <a:r>
              <a:rPr lang="en-GB" sz="2000" b="1" dirty="0" smtClean="0"/>
              <a:t>each body region</a:t>
            </a:r>
          </a:p>
          <a:p>
            <a:pPr marL="354013" lvl="1" indent="-261938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dirty="0" err="1" smtClean="0"/>
              <a:t>Erythema</a:t>
            </a:r>
            <a:r>
              <a:rPr lang="en-GB" sz="1600" dirty="0" smtClean="0"/>
              <a:t> (redness)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Oedema / </a:t>
            </a:r>
            <a:r>
              <a:rPr lang="en-GB" sz="1600" dirty="0" err="1" smtClean="0"/>
              <a:t>papulation</a:t>
            </a:r>
            <a:endParaRPr lang="en-GB" sz="1600" dirty="0" smtClean="0"/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smtClean="0"/>
              <a:t>Excoriation (scratching)</a:t>
            </a:r>
          </a:p>
          <a:p>
            <a:pPr marL="354013" lvl="1" indent="-261938">
              <a:lnSpc>
                <a:spcPts val="2400"/>
              </a:lnSpc>
              <a:buFont typeface="+mj-lt"/>
              <a:buAutoNum type="arabicPeriod"/>
            </a:pPr>
            <a:r>
              <a:rPr lang="en-GB" sz="1600" dirty="0" err="1" smtClean="0"/>
              <a:t>Lichenification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2667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Percentage of Surface affected  by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for each body region </a:t>
            </a: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304800" y="2667000"/>
            <a:ext cx="304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Assessed for each body region:</a:t>
            </a:r>
          </a:p>
          <a:p>
            <a:pPr lvl="1"/>
            <a:r>
              <a:rPr lang="en-GB" altLang="en-US"/>
              <a:t>0 = None</a:t>
            </a:r>
          </a:p>
          <a:p>
            <a:pPr lvl="1"/>
            <a:r>
              <a:rPr lang="en-GB" altLang="en-US"/>
              <a:t>1= &lt;10%</a:t>
            </a:r>
          </a:p>
          <a:p>
            <a:pPr lvl="1"/>
            <a:r>
              <a:rPr lang="en-GB" altLang="en-US"/>
              <a:t>2 = 10 to &lt;30%</a:t>
            </a:r>
          </a:p>
          <a:p>
            <a:pPr lvl="1"/>
            <a:r>
              <a:rPr lang="en-GB" altLang="en-US"/>
              <a:t>3 = 30 to &lt;50%</a:t>
            </a:r>
          </a:p>
          <a:p>
            <a:pPr lvl="1"/>
            <a:r>
              <a:rPr lang="en-GB" altLang="en-US"/>
              <a:t>4 = 50 to &lt;70%</a:t>
            </a:r>
          </a:p>
          <a:p>
            <a:pPr lvl="1"/>
            <a:r>
              <a:rPr lang="en-GB" altLang="en-US"/>
              <a:t>5 = 70 to &lt;90%</a:t>
            </a:r>
          </a:p>
          <a:p>
            <a:pPr lvl="1"/>
            <a:r>
              <a:rPr lang="en-GB" altLang="en-US"/>
              <a:t>6 = 90 to &lt;100%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649912"/>
            <a:ext cx="3429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Lower extremities: 8% </a:t>
            </a:r>
            <a:r>
              <a:rPr lang="en-GB" b="1" dirty="0"/>
              <a:t>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1219200"/>
            <a:ext cx="1905000" cy="369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Lower extremities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17526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114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72400" y="4114800"/>
            <a:ext cx="990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4+4=8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85801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800" b="1" dirty="0" smtClean="0"/>
              <a:t>Assess severity of 4 key signs in each body region</a:t>
            </a:r>
          </a:p>
          <a:p>
            <a:pPr algn="ctr">
              <a:buFont typeface="Arial" charset="0"/>
              <a:buNone/>
            </a:pPr>
            <a:endParaRPr lang="en-GB" sz="1600" b="1" dirty="0" smtClean="0"/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Erythema (redness)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Oedema / papulation  (swelling and bumpiness)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Excoriation (scratch marks)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err="1" smtClean="0"/>
              <a:t>Lichenification</a:t>
            </a:r>
            <a:r>
              <a:rPr lang="en-GB" sz="1800" dirty="0" smtClean="0"/>
              <a:t> (“</a:t>
            </a:r>
            <a:r>
              <a:rPr lang="en-GB" sz="1800" dirty="0" err="1" smtClean="0"/>
              <a:t>leatheriness</a:t>
            </a:r>
            <a:r>
              <a:rPr lang="en-GB" sz="1800" dirty="0" smtClean="0"/>
              <a:t>”)</a:t>
            </a:r>
          </a:p>
          <a:p>
            <a:pPr marL="514350" lvl="1" indent="-514350">
              <a:buFont typeface="+mj-lt"/>
              <a:buAutoNum type="arabicPeriod"/>
            </a:pPr>
            <a:endParaRPr lang="en-GB" sz="2000" dirty="0" smtClean="0"/>
          </a:p>
          <a:p>
            <a:pPr marL="514350" lvl="1" indent="-51435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Score the </a:t>
            </a:r>
            <a:r>
              <a:rPr lang="en-GB" sz="2000" b="1" dirty="0"/>
              <a:t>degree of severity </a:t>
            </a:r>
            <a:r>
              <a:rPr lang="en-GB" sz="2000" dirty="0"/>
              <a:t>of </a:t>
            </a:r>
            <a:r>
              <a:rPr lang="en-GB" sz="2000" b="1" u="sng" dirty="0"/>
              <a:t>each sign</a:t>
            </a:r>
            <a:r>
              <a:rPr lang="en-GB" sz="2000" dirty="0"/>
              <a:t> </a:t>
            </a:r>
            <a:r>
              <a:rPr lang="en-GB" sz="2000" dirty="0" smtClean="0"/>
              <a:t>for </a:t>
            </a:r>
            <a:r>
              <a:rPr lang="en-GB" sz="2000" b="1" u="sng" dirty="0" smtClean="0"/>
              <a:t>each body region</a:t>
            </a:r>
            <a:r>
              <a:rPr lang="en-GB" sz="2000" b="1" dirty="0" smtClean="0"/>
              <a:t> </a:t>
            </a:r>
            <a:r>
              <a:rPr lang="en-GB" sz="2000" dirty="0" smtClean="0"/>
              <a:t>separately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0" lv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Arial" charset="0"/>
              <a:buNone/>
            </a:pP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64166"/>
              </p:ext>
            </p:extLst>
          </p:nvPr>
        </p:nvGraphicFramePr>
        <p:xfrm>
          <a:off x="1143000" y="4191000"/>
          <a:ext cx="2743200" cy="1736612"/>
        </p:xfrm>
        <a:graphic>
          <a:graphicData uri="http://schemas.openxmlformats.org/drawingml/2006/table">
            <a:tbl>
              <a:tblPr firstRow="1" firstCol="1" bandRow="1"/>
              <a:tblGrid>
                <a:gridCol w="1073426"/>
                <a:gridCol w="1669774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</a:rPr>
                        <a:t>None</a:t>
                      </a:r>
                      <a:r>
                        <a:rPr lang="en-GB" sz="1800" dirty="0" smtClean="0">
                          <a:effectLst/>
                          <a:latin typeface="Calibri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Mild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Moderate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Severe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57542"/>
              </p:ext>
            </p:extLst>
          </p:nvPr>
        </p:nvGraphicFramePr>
        <p:xfrm>
          <a:off x="4419600" y="4038600"/>
          <a:ext cx="38004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/>
              </a:tblGrid>
              <a:tr h="121920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Take an average of the severity across the whole body region</a:t>
                      </a:r>
                      <a:endParaRPr lang="en-GB" sz="40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Half points may be used e.g. 2.5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Remember 2 limbs = one </a:t>
                      </a:r>
                      <a:r>
                        <a:rPr lang="en-US" sz="1800" smtClean="0"/>
                        <a:t>body region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smtClean="0"/>
                        <a:t>Palpation </a:t>
                      </a:r>
                      <a:r>
                        <a:rPr lang="en-US" sz="1800" dirty="0" smtClean="0"/>
                        <a:t>may be useful in assessing </a:t>
                      </a:r>
                      <a:r>
                        <a:rPr lang="en-US" sz="1800" dirty="0" err="1" smtClean="0"/>
                        <a:t>oedema</a:t>
                      </a:r>
                      <a:r>
                        <a:rPr lang="en-US" sz="1800" dirty="0" smtClean="0"/>
                        <a:t>/papulation as well as </a:t>
                      </a:r>
                      <a:r>
                        <a:rPr lang="en-US" sz="1800" dirty="0" err="1" smtClean="0"/>
                        <a:t>lichenification</a:t>
                      </a:r>
                      <a:r>
                        <a:rPr lang="en-US" sz="1800" dirty="0" smtClean="0"/>
                        <a:t> 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11524"/>
              </p:ext>
            </p:extLst>
          </p:nvPr>
        </p:nvGraphicFramePr>
        <p:xfrm>
          <a:off x="609599" y="1524000"/>
          <a:ext cx="8077201" cy="3539968"/>
        </p:xfrm>
        <a:graphic>
          <a:graphicData uri="http://schemas.openxmlformats.org/drawingml/2006/table">
            <a:tbl>
              <a:tblPr firstRow="1" firstCol="1" bandRow="1"/>
              <a:tblGrid>
                <a:gridCol w="2062265"/>
                <a:gridCol w="1309770"/>
                <a:gridCol w="1489969"/>
                <a:gridCol w="1411550"/>
                <a:gridCol w="1776173"/>
                <a:gridCol w="27474"/>
              </a:tblGrid>
              <a:tr h="135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Body </a:t>
                      </a: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Erythema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0-3)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Oedema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en-GB" sz="20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papulation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0-3)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Excoriation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0-3)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Lichenification</a:t>
                      </a:r>
                      <a:endParaRPr lang="en-US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0-3)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71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Head/neck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5920" algn="l"/>
                        </a:tabLst>
                      </a:pP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Trunk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5920" algn="l"/>
                        </a:tabLs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4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 extremities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5920" algn="l"/>
                        </a:tabLs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4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extremities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5920" algn="l"/>
                        </a:tabLst>
                      </a:pP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33" marR="6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49" name="Rectangle 1"/>
          <p:cNvSpPr>
            <a:spLocks noChangeArrowheads="1"/>
          </p:cNvSpPr>
          <p:nvPr/>
        </p:nvSpPr>
        <p:spPr bwMode="auto">
          <a:xfrm>
            <a:off x="3276600" y="669817"/>
            <a:ext cx="4536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76238" algn="l"/>
              </a:tabLst>
            </a:pPr>
            <a:r>
              <a:rPr lang="en-GB" altLang="en-US" sz="3600" b="1" dirty="0">
                <a:cs typeface="Times New Roman" pitchFamily="18" charset="0"/>
              </a:rPr>
              <a:t>Scoring </a:t>
            </a:r>
            <a:r>
              <a:rPr lang="en-GB" altLang="en-US" sz="3600" b="1" dirty="0" smtClean="0">
                <a:cs typeface="Times New Roman" pitchFamily="18" charset="0"/>
              </a:rPr>
              <a:t>table - severity</a:t>
            </a:r>
            <a:endParaRPr lang="en-GB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Erythema</a:t>
            </a:r>
            <a:r>
              <a:rPr lang="en-US" b="1" dirty="0" smtClean="0"/>
              <a:t> (redness) assessed </a:t>
            </a:r>
            <a:r>
              <a:rPr lang="en-US" b="1" dirty="0"/>
              <a:t>by visual examination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0"/>
          <a:stretch>
            <a:fillRect/>
          </a:stretch>
        </p:blipFill>
        <p:spPr>
          <a:xfrm>
            <a:off x="533400" y="1752600"/>
            <a:ext cx="82296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914400"/>
            <a:ext cx="7556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4648200" y="6427788"/>
            <a:ext cx="563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100" b="1"/>
              <a:t>PO SCORAD training </a:t>
            </a:r>
          </a:p>
          <a:p>
            <a:r>
              <a:rPr lang="en-GB" altLang="en-US" sz="1100"/>
              <a:t>www.</a:t>
            </a:r>
            <a:r>
              <a:rPr lang="en-GB" altLang="en-US" sz="1100" b="1"/>
              <a:t>opened</a:t>
            </a:r>
            <a:r>
              <a:rPr lang="en-GB" altLang="en-US" sz="1100"/>
              <a:t>-</a:t>
            </a:r>
            <a:r>
              <a:rPr lang="en-GB" altLang="en-US" sz="1100" b="1"/>
              <a:t>dermatology</a:t>
            </a:r>
            <a:r>
              <a:rPr lang="en-GB" altLang="en-US" sz="1100"/>
              <a:t>.com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048000" y="228600"/>
            <a:ext cx="3611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>
              <a:buFont typeface="Calibri" pitchFamily="34" charset="0"/>
              <a:buAutoNum type="arabicPeriod"/>
            </a:pPr>
            <a:r>
              <a:rPr lang="en-GB" altLang="en-US" sz="2800" b="1" dirty="0" err="1"/>
              <a:t>Erythema</a:t>
            </a:r>
            <a:r>
              <a:rPr lang="en-GB" altLang="en-US" sz="2800" b="1" dirty="0"/>
              <a:t> (redness)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990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05400" y="990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19200" y="3733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05400" y="3733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</a:t>
            </a:r>
            <a:r>
              <a:rPr lang="en-US" sz="4000" b="1" dirty="0" err="1" smtClean="0"/>
              <a:t>Oedema</a:t>
            </a:r>
            <a:r>
              <a:rPr lang="en-US" sz="4000" b="1" dirty="0" smtClean="0"/>
              <a:t>/papulation </a:t>
            </a:r>
            <a:r>
              <a:rPr lang="en-US" sz="4000" b="1" dirty="0"/>
              <a:t>assessments by palpation and visual examination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7" b="55150"/>
          <a:stretch>
            <a:fillRect/>
          </a:stretch>
        </p:blipFill>
        <p:spPr>
          <a:xfrm>
            <a:off x="762000" y="2590800"/>
            <a:ext cx="7437755" cy="244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1134</Words>
  <Application>Microsoft Office PowerPoint</Application>
  <PresentationFormat>On-screen Show (4:3)</PresentationFormat>
  <Paragraphs>330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Erythema (redness) assessed by visual examination</vt:lpstr>
      <vt:lpstr>PowerPoint Presentation</vt:lpstr>
      <vt:lpstr>2. Oedema/papulation assessments by palpation and visual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Excoriation (scratching)</vt:lpstr>
      <vt:lpstr>PowerPoint Presentation</vt:lpstr>
      <vt:lpstr>PowerPoint Presentation</vt:lpstr>
      <vt:lpstr>PowerPoint Presentation</vt:lpstr>
      <vt:lpstr>4. Lichenification assessments by palpation and visual examination</vt:lpstr>
      <vt:lpstr>PowerPoint Presentation</vt:lpstr>
      <vt:lpstr>Lichenification (“elephant skin”) </vt:lpstr>
      <vt:lpstr>PowerPoint Presentation</vt:lpstr>
      <vt:lpstr>PowerPoint Presentation</vt:lpstr>
      <vt:lpstr>PowerPoint Presentation</vt:lpstr>
      <vt:lpstr>What if there are patches with different severity in the same body region?</vt:lpstr>
      <vt:lpstr>Eczema on dark skin </vt:lpstr>
      <vt:lpstr>Eczema on dark skin </vt:lpstr>
      <vt:lpstr>PowerPoint Presentation</vt:lpstr>
      <vt:lpstr>PowerPoint Presentation</vt:lpstr>
      <vt:lpstr>PowerPoint Presentation</vt:lpstr>
      <vt:lpstr>Tip - don’t get too hung up on accuracy – broad bands are used</vt:lpstr>
      <vt:lpstr>Head and Neck – start by using these percentages to guide you</vt:lpstr>
      <vt:lpstr>PowerPoint Presentation</vt:lpstr>
      <vt:lpstr>Trunk</vt:lpstr>
      <vt:lpstr>PowerPoint Presentation</vt:lpstr>
      <vt:lpstr>Upper extremities</vt:lpstr>
      <vt:lpstr>PowerPoint Presentation</vt:lpstr>
      <vt:lpstr>PowerPoint Presentation</vt:lpstr>
      <vt:lpstr>Lower extremities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BARBAROT Sebastien</dc:creator>
  <cp:lastModifiedBy>Williams Hywel</cp:lastModifiedBy>
  <cp:revision>102</cp:revision>
  <dcterms:created xsi:type="dcterms:W3CDTF">2006-08-16T00:00:00Z</dcterms:created>
  <dcterms:modified xsi:type="dcterms:W3CDTF">2016-12-01T14:59:56Z</dcterms:modified>
</cp:coreProperties>
</file>